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4" r:id="rId1"/>
  </p:sldMasterIdLst>
  <p:notesMasterIdLst>
    <p:notesMasterId r:id="rId20"/>
  </p:notesMasterIdLst>
  <p:sldIdLst>
    <p:sldId id="256" r:id="rId2"/>
    <p:sldId id="261" r:id="rId3"/>
    <p:sldId id="276" r:id="rId4"/>
    <p:sldId id="277" r:id="rId5"/>
    <p:sldId id="278" r:id="rId6"/>
    <p:sldId id="279" r:id="rId7"/>
    <p:sldId id="280" r:id="rId8"/>
    <p:sldId id="281" r:id="rId9"/>
    <p:sldId id="283" r:id="rId10"/>
    <p:sldId id="284" r:id="rId11"/>
    <p:sldId id="286" r:id="rId12"/>
    <p:sldId id="287" r:id="rId13"/>
    <p:sldId id="288" r:id="rId14"/>
    <p:sldId id="289" r:id="rId15"/>
    <p:sldId id="290" r:id="rId16"/>
    <p:sldId id="291" r:id="rId17"/>
    <p:sldId id="292" r:id="rId18"/>
    <p:sldId id="275" r:id="rId19"/>
  </p:sldIdLst>
  <p:sldSz cx="9791700" cy="5508625"/>
  <p:notesSz cx="6858000" cy="9144000"/>
  <p:defaultTextStyle>
    <a:defPPr>
      <a:defRPr lang="ru-RU"/>
    </a:defPPr>
    <a:lvl1pPr marL="0" algn="l" defTabSz="715061" rtl="0" eaLnBrk="1" latinLnBrk="0" hangingPunct="1">
      <a:defRPr sz="1408" kern="1200">
        <a:solidFill>
          <a:schemeClr val="tx1"/>
        </a:solidFill>
        <a:latin typeface="+mn-lt"/>
        <a:ea typeface="+mn-ea"/>
        <a:cs typeface="+mn-cs"/>
      </a:defRPr>
    </a:lvl1pPr>
    <a:lvl2pPr marL="357530" algn="l" defTabSz="715061" rtl="0" eaLnBrk="1" latinLnBrk="0" hangingPunct="1">
      <a:defRPr sz="1408" kern="1200">
        <a:solidFill>
          <a:schemeClr val="tx1"/>
        </a:solidFill>
        <a:latin typeface="+mn-lt"/>
        <a:ea typeface="+mn-ea"/>
        <a:cs typeface="+mn-cs"/>
      </a:defRPr>
    </a:lvl2pPr>
    <a:lvl3pPr marL="715061" algn="l" defTabSz="715061" rtl="0" eaLnBrk="1" latinLnBrk="0" hangingPunct="1">
      <a:defRPr sz="1408" kern="1200">
        <a:solidFill>
          <a:schemeClr val="tx1"/>
        </a:solidFill>
        <a:latin typeface="+mn-lt"/>
        <a:ea typeface="+mn-ea"/>
        <a:cs typeface="+mn-cs"/>
      </a:defRPr>
    </a:lvl3pPr>
    <a:lvl4pPr marL="1072591" algn="l" defTabSz="715061" rtl="0" eaLnBrk="1" latinLnBrk="0" hangingPunct="1">
      <a:defRPr sz="1408" kern="1200">
        <a:solidFill>
          <a:schemeClr val="tx1"/>
        </a:solidFill>
        <a:latin typeface="+mn-lt"/>
        <a:ea typeface="+mn-ea"/>
        <a:cs typeface="+mn-cs"/>
      </a:defRPr>
    </a:lvl4pPr>
    <a:lvl5pPr marL="1430122" algn="l" defTabSz="715061" rtl="0" eaLnBrk="1" latinLnBrk="0" hangingPunct="1">
      <a:defRPr sz="1408" kern="1200">
        <a:solidFill>
          <a:schemeClr val="tx1"/>
        </a:solidFill>
        <a:latin typeface="+mn-lt"/>
        <a:ea typeface="+mn-ea"/>
        <a:cs typeface="+mn-cs"/>
      </a:defRPr>
    </a:lvl5pPr>
    <a:lvl6pPr marL="1787652" algn="l" defTabSz="715061" rtl="0" eaLnBrk="1" latinLnBrk="0" hangingPunct="1">
      <a:defRPr sz="1408" kern="1200">
        <a:solidFill>
          <a:schemeClr val="tx1"/>
        </a:solidFill>
        <a:latin typeface="+mn-lt"/>
        <a:ea typeface="+mn-ea"/>
        <a:cs typeface="+mn-cs"/>
      </a:defRPr>
    </a:lvl6pPr>
    <a:lvl7pPr marL="2145182" algn="l" defTabSz="715061" rtl="0" eaLnBrk="1" latinLnBrk="0" hangingPunct="1">
      <a:defRPr sz="1408" kern="1200">
        <a:solidFill>
          <a:schemeClr val="tx1"/>
        </a:solidFill>
        <a:latin typeface="+mn-lt"/>
        <a:ea typeface="+mn-ea"/>
        <a:cs typeface="+mn-cs"/>
      </a:defRPr>
    </a:lvl7pPr>
    <a:lvl8pPr marL="2502713" algn="l" defTabSz="715061" rtl="0" eaLnBrk="1" latinLnBrk="0" hangingPunct="1">
      <a:defRPr sz="1408" kern="1200">
        <a:solidFill>
          <a:schemeClr val="tx1"/>
        </a:solidFill>
        <a:latin typeface="+mn-lt"/>
        <a:ea typeface="+mn-ea"/>
        <a:cs typeface="+mn-cs"/>
      </a:defRPr>
    </a:lvl8pPr>
    <a:lvl9pPr marL="2860243" algn="l" defTabSz="715061" rtl="0" eaLnBrk="1" latinLnBrk="0" hangingPunct="1">
      <a:defRPr sz="1408"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625" userDrawn="1">
          <p15:clr>
            <a:srgbClr val="A4A3A4"/>
          </p15:clr>
        </p15:guide>
        <p15:guide id="2" orient="horz" pos="624" userDrawn="1">
          <p15:clr>
            <a:srgbClr val="A4A3A4"/>
          </p15:clr>
        </p15:guide>
        <p15:guide id="3" pos="5657" userDrawn="1">
          <p15:clr>
            <a:srgbClr val="A4A3A4"/>
          </p15:clr>
        </p15:guide>
        <p15:guide id="4" orient="horz" pos="2960" userDrawn="1">
          <p15:clr>
            <a:srgbClr val="A4A3A4"/>
          </p15:clr>
        </p15:guide>
        <p15:guide id="5" pos="3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305"/>
    <p:restoredTop sz="94631"/>
  </p:normalViewPr>
  <p:slideViewPr>
    <p:cSldViewPr snapToGrid="0" snapToObjects="1">
      <p:cViewPr>
        <p:scale>
          <a:sx n="110" d="100"/>
          <a:sy n="110" d="100"/>
        </p:scale>
        <p:origin x="-666" y="-72"/>
      </p:cViewPr>
      <p:guideLst>
        <p:guide orient="horz" pos="624"/>
        <p:guide orient="horz" pos="2960"/>
        <p:guide pos="625"/>
        <p:guide pos="5657"/>
        <p:guide pos="32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9ED341-1777-4C5B-9137-B6527CFEDC0E}" type="datetimeFigureOut">
              <a:rPr lang="ru-RU" smtClean="0"/>
              <a:t>04.02.2022</a:t>
            </a:fld>
            <a:endParaRPr lang="ru-RU"/>
          </a:p>
        </p:txBody>
      </p:sp>
      <p:sp>
        <p:nvSpPr>
          <p:cNvPr id="4" name="Образ слайда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570358-707C-4ABC-8DB4-DA07E24CD675}" type="slidenum">
              <a:rPr lang="ru-RU" smtClean="0"/>
              <a:t>‹#›</a:t>
            </a:fld>
            <a:endParaRPr lang="ru-RU"/>
          </a:p>
        </p:txBody>
      </p:sp>
    </p:spTree>
    <p:extLst>
      <p:ext uri="{BB962C8B-B14F-4D97-AF65-F5344CB8AC3E}">
        <p14:creationId xmlns:p14="http://schemas.microsoft.com/office/powerpoint/2010/main" val="671069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F570358-707C-4ABC-8DB4-DA07E24CD675}" type="slidenum">
              <a:rPr lang="ru-RU" smtClean="0"/>
              <a:t>2</a:t>
            </a:fld>
            <a:endParaRPr lang="ru-RU"/>
          </a:p>
        </p:txBody>
      </p:sp>
    </p:spTree>
    <p:extLst>
      <p:ext uri="{BB962C8B-B14F-4D97-AF65-F5344CB8AC3E}">
        <p14:creationId xmlns:p14="http://schemas.microsoft.com/office/powerpoint/2010/main" val="2617232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F570358-707C-4ABC-8DB4-DA07E24CD675}" type="slidenum">
              <a:rPr lang="ru-RU" smtClean="0"/>
              <a:t>18</a:t>
            </a:fld>
            <a:endParaRPr lang="ru-RU"/>
          </a:p>
        </p:txBody>
      </p:sp>
    </p:spTree>
    <p:extLst>
      <p:ext uri="{BB962C8B-B14F-4D97-AF65-F5344CB8AC3E}">
        <p14:creationId xmlns:p14="http://schemas.microsoft.com/office/powerpoint/2010/main" val="305498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223963" y="901527"/>
            <a:ext cx="7343775" cy="1917818"/>
          </a:xfrm>
        </p:spPr>
        <p:txBody>
          <a:bodyPr anchor="b"/>
          <a:lstStyle>
            <a:lvl1pPr algn="ctr">
              <a:defRPr sz="4819"/>
            </a:lvl1pPr>
          </a:lstStyle>
          <a:p>
            <a:r>
              <a:rPr lang="ru-RU"/>
              <a:t>Образец заголовка</a:t>
            </a:r>
            <a:endParaRPr lang="en-US" dirty="0"/>
          </a:p>
        </p:txBody>
      </p:sp>
      <p:sp>
        <p:nvSpPr>
          <p:cNvPr id="3" name="Subtitle 2"/>
          <p:cNvSpPr>
            <a:spLocks noGrp="1"/>
          </p:cNvSpPr>
          <p:nvPr>
            <p:ph type="subTitle" idx="1"/>
          </p:nvPr>
        </p:nvSpPr>
        <p:spPr>
          <a:xfrm>
            <a:off x="1223963" y="2893304"/>
            <a:ext cx="7343775" cy="1329975"/>
          </a:xfrm>
        </p:spPr>
        <p:txBody>
          <a:bodyPr/>
          <a:lstStyle>
            <a:lvl1pPr marL="0" indent="0" algn="ctr">
              <a:buNone/>
              <a:defRPr sz="1927"/>
            </a:lvl1pPr>
            <a:lvl2pPr marL="367177" indent="0" algn="ctr">
              <a:buNone/>
              <a:defRPr sz="1606"/>
            </a:lvl2pPr>
            <a:lvl3pPr marL="734355" indent="0" algn="ctr">
              <a:buNone/>
              <a:defRPr sz="1446"/>
            </a:lvl3pPr>
            <a:lvl4pPr marL="1101532" indent="0" algn="ctr">
              <a:buNone/>
              <a:defRPr sz="1285"/>
            </a:lvl4pPr>
            <a:lvl5pPr marL="1468709" indent="0" algn="ctr">
              <a:buNone/>
              <a:defRPr sz="1285"/>
            </a:lvl5pPr>
            <a:lvl6pPr marL="1835887" indent="0" algn="ctr">
              <a:buNone/>
              <a:defRPr sz="1285"/>
            </a:lvl6pPr>
            <a:lvl7pPr marL="2203064" indent="0" algn="ctr">
              <a:buNone/>
              <a:defRPr sz="1285"/>
            </a:lvl7pPr>
            <a:lvl8pPr marL="2570241" indent="0" algn="ctr">
              <a:buNone/>
              <a:defRPr sz="1285"/>
            </a:lvl8pPr>
            <a:lvl9pPr marL="2937419" indent="0" algn="ctr">
              <a:buNone/>
              <a:defRPr sz="1285"/>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33C5C05-FDBF-41CD-9C8B-5BB7FF765987}" type="datetime1">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616447-8222-5543-AC28-BF2F5F28397D}" type="slidenum">
              <a:rPr lang="ru-RU" smtClean="0"/>
              <a:t>‹#›</a:t>
            </a:fld>
            <a:endParaRPr lang="ru-RU"/>
          </a:p>
        </p:txBody>
      </p:sp>
    </p:spTree>
    <p:extLst>
      <p:ext uri="{BB962C8B-B14F-4D97-AF65-F5344CB8AC3E}">
        <p14:creationId xmlns:p14="http://schemas.microsoft.com/office/powerpoint/2010/main" val="4288092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A246922-9805-44A8-9169-8B5EF84EA1F2}" type="datetime1">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616447-8222-5543-AC28-BF2F5F28397D}" type="slidenum">
              <a:rPr lang="ru-RU" smtClean="0"/>
              <a:t>‹#›</a:t>
            </a:fld>
            <a:endParaRPr lang="ru-RU"/>
          </a:p>
        </p:txBody>
      </p:sp>
    </p:spTree>
    <p:extLst>
      <p:ext uri="{BB962C8B-B14F-4D97-AF65-F5344CB8AC3E}">
        <p14:creationId xmlns:p14="http://schemas.microsoft.com/office/powerpoint/2010/main" val="2916940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7185" y="293283"/>
            <a:ext cx="2111335" cy="4668305"/>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73179" y="293283"/>
            <a:ext cx="6211610" cy="466830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A0F2508-8080-43AB-8CD3-CA0798519BD1}" type="datetime1">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616447-8222-5543-AC28-BF2F5F28397D}" type="slidenum">
              <a:rPr lang="ru-RU" smtClean="0"/>
              <a:t>‹#›</a:t>
            </a:fld>
            <a:endParaRPr lang="ru-RU"/>
          </a:p>
        </p:txBody>
      </p:sp>
    </p:spTree>
    <p:extLst>
      <p:ext uri="{BB962C8B-B14F-4D97-AF65-F5344CB8AC3E}">
        <p14:creationId xmlns:p14="http://schemas.microsoft.com/office/powerpoint/2010/main" val="21438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A84A5C4-7375-4B97-B8D3-DCF9BF30A3A9}" type="datetime1">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616447-8222-5543-AC28-BF2F5F28397D}" type="slidenum">
              <a:rPr lang="ru-RU" smtClean="0"/>
              <a:t>‹#›</a:t>
            </a:fld>
            <a:endParaRPr lang="ru-RU"/>
          </a:p>
        </p:txBody>
      </p:sp>
    </p:spTree>
    <p:extLst>
      <p:ext uri="{BB962C8B-B14F-4D97-AF65-F5344CB8AC3E}">
        <p14:creationId xmlns:p14="http://schemas.microsoft.com/office/powerpoint/2010/main" val="2195917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68080" y="1373331"/>
            <a:ext cx="8445341" cy="2291435"/>
          </a:xfrm>
        </p:spPr>
        <p:txBody>
          <a:bodyPr anchor="b"/>
          <a:lstStyle>
            <a:lvl1pPr>
              <a:defRPr sz="4819"/>
            </a:lvl1pPr>
          </a:lstStyle>
          <a:p>
            <a:r>
              <a:rPr lang="ru-RU"/>
              <a:t>Образец заголовка</a:t>
            </a:r>
            <a:endParaRPr lang="en-US" dirty="0"/>
          </a:p>
        </p:txBody>
      </p:sp>
      <p:sp>
        <p:nvSpPr>
          <p:cNvPr id="3" name="Text Placeholder 2"/>
          <p:cNvSpPr>
            <a:spLocks noGrp="1"/>
          </p:cNvSpPr>
          <p:nvPr>
            <p:ph type="body" idx="1"/>
          </p:nvPr>
        </p:nvSpPr>
        <p:spPr>
          <a:xfrm>
            <a:off x="668080" y="3686444"/>
            <a:ext cx="8445341" cy="1205011"/>
          </a:xfrm>
        </p:spPr>
        <p:txBody>
          <a:bodyPr/>
          <a:lstStyle>
            <a:lvl1pPr marL="0" indent="0">
              <a:buNone/>
              <a:defRPr sz="1927">
                <a:solidFill>
                  <a:schemeClr val="tx1">
                    <a:tint val="75000"/>
                  </a:schemeClr>
                </a:solidFill>
              </a:defRPr>
            </a:lvl1pPr>
            <a:lvl2pPr marL="367177" indent="0">
              <a:buNone/>
              <a:defRPr sz="1606">
                <a:solidFill>
                  <a:schemeClr val="tx1">
                    <a:tint val="75000"/>
                  </a:schemeClr>
                </a:solidFill>
              </a:defRPr>
            </a:lvl2pPr>
            <a:lvl3pPr marL="734355" indent="0">
              <a:buNone/>
              <a:defRPr sz="1446">
                <a:solidFill>
                  <a:schemeClr val="tx1">
                    <a:tint val="75000"/>
                  </a:schemeClr>
                </a:solidFill>
              </a:defRPr>
            </a:lvl3pPr>
            <a:lvl4pPr marL="1101532" indent="0">
              <a:buNone/>
              <a:defRPr sz="1285">
                <a:solidFill>
                  <a:schemeClr val="tx1">
                    <a:tint val="75000"/>
                  </a:schemeClr>
                </a:solidFill>
              </a:defRPr>
            </a:lvl4pPr>
            <a:lvl5pPr marL="1468709" indent="0">
              <a:buNone/>
              <a:defRPr sz="1285">
                <a:solidFill>
                  <a:schemeClr val="tx1">
                    <a:tint val="75000"/>
                  </a:schemeClr>
                </a:solidFill>
              </a:defRPr>
            </a:lvl5pPr>
            <a:lvl6pPr marL="1835887" indent="0">
              <a:buNone/>
              <a:defRPr sz="1285">
                <a:solidFill>
                  <a:schemeClr val="tx1">
                    <a:tint val="75000"/>
                  </a:schemeClr>
                </a:solidFill>
              </a:defRPr>
            </a:lvl6pPr>
            <a:lvl7pPr marL="2203064" indent="0">
              <a:buNone/>
              <a:defRPr sz="1285">
                <a:solidFill>
                  <a:schemeClr val="tx1">
                    <a:tint val="75000"/>
                  </a:schemeClr>
                </a:solidFill>
              </a:defRPr>
            </a:lvl7pPr>
            <a:lvl8pPr marL="2570241" indent="0">
              <a:buNone/>
              <a:defRPr sz="1285">
                <a:solidFill>
                  <a:schemeClr val="tx1">
                    <a:tint val="75000"/>
                  </a:schemeClr>
                </a:solidFill>
              </a:defRPr>
            </a:lvl8pPr>
            <a:lvl9pPr marL="2937419" indent="0">
              <a:buNone/>
              <a:defRPr sz="1285">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7E6D3C4-E58A-45A5-A316-788028645C79}" type="datetime1">
              <a:rPr lang="ru-RU" smtClean="0"/>
              <a:t>04.02.2022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E616447-8222-5543-AC28-BF2F5F28397D}" type="slidenum">
              <a:rPr lang="ru-RU" smtClean="0"/>
              <a:t>‹#›</a:t>
            </a:fld>
            <a:endParaRPr lang="ru-RU"/>
          </a:p>
        </p:txBody>
      </p:sp>
    </p:spTree>
    <p:extLst>
      <p:ext uri="{BB962C8B-B14F-4D97-AF65-F5344CB8AC3E}">
        <p14:creationId xmlns:p14="http://schemas.microsoft.com/office/powerpoint/2010/main" val="4182715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3179" y="1466416"/>
            <a:ext cx="4161473" cy="34951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957048" y="1466416"/>
            <a:ext cx="4161473" cy="34951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0D2907A-6B04-4186-AF73-160FF9C9F01D}" type="datetime1">
              <a:rPr lang="ru-RU" smtClean="0"/>
              <a:t>04.02.2022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E616447-8222-5543-AC28-BF2F5F28397D}" type="slidenum">
              <a:rPr lang="ru-RU" smtClean="0"/>
              <a:t>‹#›</a:t>
            </a:fld>
            <a:endParaRPr lang="ru-RU"/>
          </a:p>
        </p:txBody>
      </p:sp>
    </p:spTree>
    <p:extLst>
      <p:ext uri="{BB962C8B-B14F-4D97-AF65-F5344CB8AC3E}">
        <p14:creationId xmlns:p14="http://schemas.microsoft.com/office/powerpoint/2010/main" val="1961814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74455" y="293284"/>
            <a:ext cx="8445341" cy="1064746"/>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74455" y="1350378"/>
            <a:ext cx="4142348" cy="661800"/>
          </a:xfrm>
        </p:spPr>
        <p:txBody>
          <a:bodyPr anchor="b"/>
          <a:lstStyle>
            <a:lvl1pPr marL="0" indent="0">
              <a:buNone/>
              <a:defRPr sz="1927" b="1"/>
            </a:lvl1pPr>
            <a:lvl2pPr marL="367177" indent="0">
              <a:buNone/>
              <a:defRPr sz="1606" b="1"/>
            </a:lvl2pPr>
            <a:lvl3pPr marL="734355" indent="0">
              <a:buNone/>
              <a:defRPr sz="1446" b="1"/>
            </a:lvl3pPr>
            <a:lvl4pPr marL="1101532" indent="0">
              <a:buNone/>
              <a:defRPr sz="1285" b="1"/>
            </a:lvl4pPr>
            <a:lvl5pPr marL="1468709" indent="0">
              <a:buNone/>
              <a:defRPr sz="1285" b="1"/>
            </a:lvl5pPr>
            <a:lvl6pPr marL="1835887" indent="0">
              <a:buNone/>
              <a:defRPr sz="1285" b="1"/>
            </a:lvl6pPr>
            <a:lvl7pPr marL="2203064" indent="0">
              <a:buNone/>
              <a:defRPr sz="1285" b="1"/>
            </a:lvl7pPr>
            <a:lvl8pPr marL="2570241" indent="0">
              <a:buNone/>
              <a:defRPr sz="1285" b="1"/>
            </a:lvl8pPr>
            <a:lvl9pPr marL="2937419" indent="0">
              <a:buNone/>
              <a:defRPr sz="1285" b="1"/>
            </a:lvl9pPr>
          </a:lstStyle>
          <a:p>
            <a:pPr lvl="0"/>
            <a:r>
              <a:rPr lang="ru-RU"/>
              <a:t>Образец текста</a:t>
            </a:r>
          </a:p>
        </p:txBody>
      </p:sp>
      <p:sp>
        <p:nvSpPr>
          <p:cNvPr id="4" name="Content Placeholder 3"/>
          <p:cNvSpPr>
            <a:spLocks noGrp="1"/>
          </p:cNvSpPr>
          <p:nvPr>
            <p:ph sz="half" idx="2"/>
          </p:nvPr>
        </p:nvSpPr>
        <p:spPr>
          <a:xfrm>
            <a:off x="674455" y="2012178"/>
            <a:ext cx="4142348" cy="295961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957048" y="1350378"/>
            <a:ext cx="4162748" cy="661800"/>
          </a:xfrm>
        </p:spPr>
        <p:txBody>
          <a:bodyPr anchor="b"/>
          <a:lstStyle>
            <a:lvl1pPr marL="0" indent="0">
              <a:buNone/>
              <a:defRPr sz="1927" b="1"/>
            </a:lvl1pPr>
            <a:lvl2pPr marL="367177" indent="0">
              <a:buNone/>
              <a:defRPr sz="1606" b="1"/>
            </a:lvl2pPr>
            <a:lvl3pPr marL="734355" indent="0">
              <a:buNone/>
              <a:defRPr sz="1446" b="1"/>
            </a:lvl3pPr>
            <a:lvl4pPr marL="1101532" indent="0">
              <a:buNone/>
              <a:defRPr sz="1285" b="1"/>
            </a:lvl4pPr>
            <a:lvl5pPr marL="1468709" indent="0">
              <a:buNone/>
              <a:defRPr sz="1285" b="1"/>
            </a:lvl5pPr>
            <a:lvl6pPr marL="1835887" indent="0">
              <a:buNone/>
              <a:defRPr sz="1285" b="1"/>
            </a:lvl6pPr>
            <a:lvl7pPr marL="2203064" indent="0">
              <a:buNone/>
              <a:defRPr sz="1285" b="1"/>
            </a:lvl7pPr>
            <a:lvl8pPr marL="2570241" indent="0">
              <a:buNone/>
              <a:defRPr sz="1285" b="1"/>
            </a:lvl8pPr>
            <a:lvl9pPr marL="2937419" indent="0">
              <a:buNone/>
              <a:defRPr sz="1285" b="1"/>
            </a:lvl9pPr>
          </a:lstStyle>
          <a:p>
            <a:pPr lvl="0"/>
            <a:r>
              <a:rPr lang="ru-RU"/>
              <a:t>Образец текста</a:t>
            </a:r>
          </a:p>
        </p:txBody>
      </p:sp>
      <p:sp>
        <p:nvSpPr>
          <p:cNvPr id="6" name="Content Placeholder 5"/>
          <p:cNvSpPr>
            <a:spLocks noGrp="1"/>
          </p:cNvSpPr>
          <p:nvPr>
            <p:ph sz="quarter" idx="4"/>
          </p:nvPr>
        </p:nvSpPr>
        <p:spPr>
          <a:xfrm>
            <a:off x="4957048" y="2012178"/>
            <a:ext cx="4162748" cy="295961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8C570B5-60A0-4D35-8D2E-77851D9E7791}" type="datetime1">
              <a:rPr lang="ru-RU" smtClean="0"/>
              <a:t>04.02.2022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E616447-8222-5543-AC28-BF2F5F28397D}" type="slidenum">
              <a:rPr lang="ru-RU" smtClean="0"/>
              <a:t>‹#›</a:t>
            </a:fld>
            <a:endParaRPr lang="ru-RU"/>
          </a:p>
        </p:txBody>
      </p:sp>
    </p:spTree>
    <p:extLst>
      <p:ext uri="{BB962C8B-B14F-4D97-AF65-F5344CB8AC3E}">
        <p14:creationId xmlns:p14="http://schemas.microsoft.com/office/powerpoint/2010/main" val="1451819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C13640B0-4B2C-4AFC-80F0-8164639D9D52}" type="datetime1">
              <a:rPr lang="ru-RU" smtClean="0"/>
              <a:t>04.02.2022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E616447-8222-5543-AC28-BF2F5F28397D}" type="slidenum">
              <a:rPr lang="ru-RU" smtClean="0"/>
              <a:t>‹#›</a:t>
            </a:fld>
            <a:endParaRPr lang="ru-RU"/>
          </a:p>
        </p:txBody>
      </p:sp>
    </p:spTree>
    <p:extLst>
      <p:ext uri="{BB962C8B-B14F-4D97-AF65-F5344CB8AC3E}">
        <p14:creationId xmlns:p14="http://schemas.microsoft.com/office/powerpoint/2010/main" val="2413556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1E22FC-84CC-4A44-91D3-65EA90D479DC}" type="datetime1">
              <a:rPr lang="ru-RU" smtClean="0"/>
              <a:t>04.02.2022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E616447-8222-5543-AC28-BF2F5F28397D}" type="slidenum">
              <a:rPr lang="ru-RU" smtClean="0"/>
              <a:t>‹#›</a:t>
            </a:fld>
            <a:endParaRPr lang="ru-RU"/>
          </a:p>
        </p:txBody>
      </p:sp>
    </p:spTree>
    <p:extLst>
      <p:ext uri="{BB962C8B-B14F-4D97-AF65-F5344CB8AC3E}">
        <p14:creationId xmlns:p14="http://schemas.microsoft.com/office/powerpoint/2010/main" val="3901865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4455" y="367242"/>
            <a:ext cx="3158078" cy="1285346"/>
          </a:xfrm>
        </p:spPr>
        <p:txBody>
          <a:bodyPr anchor="b"/>
          <a:lstStyle>
            <a:lvl1pPr>
              <a:defRPr sz="2570"/>
            </a:lvl1pPr>
          </a:lstStyle>
          <a:p>
            <a:r>
              <a:rPr lang="ru-RU"/>
              <a:t>Образец заголовка</a:t>
            </a:r>
            <a:endParaRPr lang="en-US" dirty="0"/>
          </a:p>
        </p:txBody>
      </p:sp>
      <p:sp>
        <p:nvSpPr>
          <p:cNvPr id="3" name="Content Placeholder 2"/>
          <p:cNvSpPr>
            <a:spLocks noGrp="1"/>
          </p:cNvSpPr>
          <p:nvPr>
            <p:ph idx="1"/>
          </p:nvPr>
        </p:nvSpPr>
        <p:spPr>
          <a:xfrm>
            <a:off x="4162748" y="793140"/>
            <a:ext cx="4957048" cy="3914694"/>
          </a:xfrm>
        </p:spPr>
        <p:txBody>
          <a:bodyPr/>
          <a:lstStyle>
            <a:lvl1pPr>
              <a:defRPr sz="2570"/>
            </a:lvl1pPr>
            <a:lvl2pPr>
              <a:defRPr sz="2249"/>
            </a:lvl2pPr>
            <a:lvl3pPr>
              <a:defRPr sz="1927"/>
            </a:lvl3pPr>
            <a:lvl4pPr>
              <a:defRPr sz="1606"/>
            </a:lvl4pPr>
            <a:lvl5pPr>
              <a:defRPr sz="1606"/>
            </a:lvl5pPr>
            <a:lvl6pPr>
              <a:defRPr sz="1606"/>
            </a:lvl6pPr>
            <a:lvl7pPr>
              <a:defRPr sz="1606"/>
            </a:lvl7pPr>
            <a:lvl8pPr>
              <a:defRPr sz="1606"/>
            </a:lvl8pPr>
            <a:lvl9pPr>
              <a:defRPr sz="1606"/>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4455" y="1652587"/>
            <a:ext cx="3158078" cy="3061623"/>
          </a:xfrm>
        </p:spPr>
        <p:txBody>
          <a:bodyPr/>
          <a:lstStyle>
            <a:lvl1pPr marL="0" indent="0">
              <a:buNone/>
              <a:defRPr sz="1285"/>
            </a:lvl1pPr>
            <a:lvl2pPr marL="367177" indent="0">
              <a:buNone/>
              <a:defRPr sz="1124"/>
            </a:lvl2pPr>
            <a:lvl3pPr marL="734355" indent="0">
              <a:buNone/>
              <a:defRPr sz="964"/>
            </a:lvl3pPr>
            <a:lvl4pPr marL="1101532" indent="0">
              <a:buNone/>
              <a:defRPr sz="803"/>
            </a:lvl4pPr>
            <a:lvl5pPr marL="1468709" indent="0">
              <a:buNone/>
              <a:defRPr sz="803"/>
            </a:lvl5pPr>
            <a:lvl6pPr marL="1835887" indent="0">
              <a:buNone/>
              <a:defRPr sz="803"/>
            </a:lvl6pPr>
            <a:lvl7pPr marL="2203064" indent="0">
              <a:buNone/>
              <a:defRPr sz="803"/>
            </a:lvl7pPr>
            <a:lvl8pPr marL="2570241" indent="0">
              <a:buNone/>
              <a:defRPr sz="803"/>
            </a:lvl8pPr>
            <a:lvl9pPr marL="2937419" indent="0">
              <a:buNone/>
              <a:defRPr sz="803"/>
            </a:lvl9pPr>
          </a:lstStyle>
          <a:p>
            <a:pPr lvl="0"/>
            <a:r>
              <a:rPr lang="ru-RU"/>
              <a:t>Образец текста</a:t>
            </a:r>
          </a:p>
        </p:txBody>
      </p:sp>
      <p:sp>
        <p:nvSpPr>
          <p:cNvPr id="5" name="Date Placeholder 4"/>
          <p:cNvSpPr>
            <a:spLocks noGrp="1"/>
          </p:cNvSpPr>
          <p:nvPr>
            <p:ph type="dt" sz="half" idx="10"/>
          </p:nvPr>
        </p:nvSpPr>
        <p:spPr/>
        <p:txBody>
          <a:bodyPr/>
          <a:lstStyle/>
          <a:p>
            <a:fld id="{5AE97848-0D66-492C-950B-B52D286448FB}" type="datetime1">
              <a:rPr lang="ru-RU" smtClean="0"/>
              <a:t>04.02.2022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E616447-8222-5543-AC28-BF2F5F28397D}" type="slidenum">
              <a:rPr lang="ru-RU" smtClean="0"/>
              <a:t>‹#›</a:t>
            </a:fld>
            <a:endParaRPr lang="ru-RU"/>
          </a:p>
        </p:txBody>
      </p:sp>
    </p:spTree>
    <p:extLst>
      <p:ext uri="{BB962C8B-B14F-4D97-AF65-F5344CB8AC3E}">
        <p14:creationId xmlns:p14="http://schemas.microsoft.com/office/powerpoint/2010/main" val="1287741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4455" y="367242"/>
            <a:ext cx="3158078" cy="1285346"/>
          </a:xfrm>
        </p:spPr>
        <p:txBody>
          <a:bodyPr anchor="b"/>
          <a:lstStyle>
            <a:lvl1pPr>
              <a:defRPr sz="257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162748" y="793140"/>
            <a:ext cx="4957048" cy="3914694"/>
          </a:xfrm>
        </p:spPr>
        <p:txBody>
          <a:bodyPr anchor="t"/>
          <a:lstStyle>
            <a:lvl1pPr marL="0" indent="0">
              <a:buNone/>
              <a:defRPr sz="2570"/>
            </a:lvl1pPr>
            <a:lvl2pPr marL="367177" indent="0">
              <a:buNone/>
              <a:defRPr sz="2249"/>
            </a:lvl2pPr>
            <a:lvl3pPr marL="734355" indent="0">
              <a:buNone/>
              <a:defRPr sz="1927"/>
            </a:lvl3pPr>
            <a:lvl4pPr marL="1101532" indent="0">
              <a:buNone/>
              <a:defRPr sz="1606"/>
            </a:lvl4pPr>
            <a:lvl5pPr marL="1468709" indent="0">
              <a:buNone/>
              <a:defRPr sz="1606"/>
            </a:lvl5pPr>
            <a:lvl6pPr marL="1835887" indent="0">
              <a:buNone/>
              <a:defRPr sz="1606"/>
            </a:lvl6pPr>
            <a:lvl7pPr marL="2203064" indent="0">
              <a:buNone/>
              <a:defRPr sz="1606"/>
            </a:lvl7pPr>
            <a:lvl8pPr marL="2570241" indent="0">
              <a:buNone/>
              <a:defRPr sz="1606"/>
            </a:lvl8pPr>
            <a:lvl9pPr marL="2937419" indent="0">
              <a:buNone/>
              <a:defRPr sz="1606"/>
            </a:lvl9pPr>
          </a:lstStyle>
          <a:p>
            <a:r>
              <a:rPr lang="ru-RU"/>
              <a:t>Вставка рисунка</a:t>
            </a:r>
            <a:endParaRPr lang="en-US" dirty="0"/>
          </a:p>
        </p:txBody>
      </p:sp>
      <p:sp>
        <p:nvSpPr>
          <p:cNvPr id="4" name="Text Placeholder 3"/>
          <p:cNvSpPr>
            <a:spLocks noGrp="1"/>
          </p:cNvSpPr>
          <p:nvPr>
            <p:ph type="body" sz="half" idx="2"/>
          </p:nvPr>
        </p:nvSpPr>
        <p:spPr>
          <a:xfrm>
            <a:off x="674455" y="1652587"/>
            <a:ext cx="3158078" cy="3061623"/>
          </a:xfrm>
        </p:spPr>
        <p:txBody>
          <a:bodyPr/>
          <a:lstStyle>
            <a:lvl1pPr marL="0" indent="0">
              <a:buNone/>
              <a:defRPr sz="1285"/>
            </a:lvl1pPr>
            <a:lvl2pPr marL="367177" indent="0">
              <a:buNone/>
              <a:defRPr sz="1124"/>
            </a:lvl2pPr>
            <a:lvl3pPr marL="734355" indent="0">
              <a:buNone/>
              <a:defRPr sz="964"/>
            </a:lvl3pPr>
            <a:lvl4pPr marL="1101532" indent="0">
              <a:buNone/>
              <a:defRPr sz="803"/>
            </a:lvl4pPr>
            <a:lvl5pPr marL="1468709" indent="0">
              <a:buNone/>
              <a:defRPr sz="803"/>
            </a:lvl5pPr>
            <a:lvl6pPr marL="1835887" indent="0">
              <a:buNone/>
              <a:defRPr sz="803"/>
            </a:lvl6pPr>
            <a:lvl7pPr marL="2203064" indent="0">
              <a:buNone/>
              <a:defRPr sz="803"/>
            </a:lvl7pPr>
            <a:lvl8pPr marL="2570241" indent="0">
              <a:buNone/>
              <a:defRPr sz="803"/>
            </a:lvl8pPr>
            <a:lvl9pPr marL="2937419" indent="0">
              <a:buNone/>
              <a:defRPr sz="803"/>
            </a:lvl9pPr>
          </a:lstStyle>
          <a:p>
            <a:pPr lvl="0"/>
            <a:r>
              <a:rPr lang="ru-RU"/>
              <a:t>Образец текста</a:t>
            </a:r>
          </a:p>
        </p:txBody>
      </p:sp>
      <p:sp>
        <p:nvSpPr>
          <p:cNvPr id="5" name="Date Placeholder 4"/>
          <p:cNvSpPr>
            <a:spLocks noGrp="1"/>
          </p:cNvSpPr>
          <p:nvPr>
            <p:ph type="dt" sz="half" idx="10"/>
          </p:nvPr>
        </p:nvSpPr>
        <p:spPr/>
        <p:txBody>
          <a:bodyPr/>
          <a:lstStyle/>
          <a:p>
            <a:fld id="{C225D28D-3F54-4771-841B-ED13A4E864EB}" type="datetime1">
              <a:rPr lang="ru-RU" smtClean="0"/>
              <a:t>04.02.2022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E616447-8222-5543-AC28-BF2F5F28397D}" type="slidenum">
              <a:rPr lang="ru-RU" smtClean="0"/>
              <a:t>‹#›</a:t>
            </a:fld>
            <a:endParaRPr lang="ru-RU"/>
          </a:p>
        </p:txBody>
      </p:sp>
    </p:spTree>
    <p:extLst>
      <p:ext uri="{BB962C8B-B14F-4D97-AF65-F5344CB8AC3E}">
        <p14:creationId xmlns:p14="http://schemas.microsoft.com/office/powerpoint/2010/main" val="1479977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3180" y="293284"/>
            <a:ext cx="8445341" cy="1064746"/>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73180" y="1466416"/>
            <a:ext cx="8445341" cy="34951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73179" y="5105680"/>
            <a:ext cx="2203133" cy="293283"/>
          </a:xfrm>
          <a:prstGeom prst="rect">
            <a:avLst/>
          </a:prstGeom>
        </p:spPr>
        <p:txBody>
          <a:bodyPr vert="horz" lIns="91440" tIns="45720" rIns="91440" bIns="45720" rtlCol="0" anchor="ctr"/>
          <a:lstStyle>
            <a:lvl1pPr algn="l">
              <a:defRPr sz="964">
                <a:solidFill>
                  <a:schemeClr val="tx1">
                    <a:tint val="75000"/>
                  </a:schemeClr>
                </a:solidFill>
              </a:defRPr>
            </a:lvl1pPr>
          </a:lstStyle>
          <a:p>
            <a:fld id="{34532324-1874-4508-9669-19DBC4D73FD8}" type="datetime1">
              <a:rPr lang="ru-RU" smtClean="0"/>
              <a:t>04.02.2022</a:t>
            </a:fld>
            <a:endParaRPr lang="ru-RU"/>
          </a:p>
        </p:txBody>
      </p:sp>
      <p:sp>
        <p:nvSpPr>
          <p:cNvPr id="5" name="Footer Placeholder 4"/>
          <p:cNvSpPr>
            <a:spLocks noGrp="1"/>
          </p:cNvSpPr>
          <p:nvPr>
            <p:ph type="ftr" sz="quarter" idx="3"/>
          </p:nvPr>
        </p:nvSpPr>
        <p:spPr>
          <a:xfrm>
            <a:off x="3243501" y="5105680"/>
            <a:ext cx="3304699" cy="293283"/>
          </a:xfrm>
          <a:prstGeom prst="rect">
            <a:avLst/>
          </a:prstGeom>
        </p:spPr>
        <p:txBody>
          <a:bodyPr vert="horz" lIns="91440" tIns="45720" rIns="91440" bIns="45720" rtlCol="0" anchor="ctr"/>
          <a:lstStyle>
            <a:lvl1pPr algn="ctr">
              <a:defRPr sz="964">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915388" y="5105680"/>
            <a:ext cx="2203133" cy="293283"/>
          </a:xfrm>
          <a:prstGeom prst="rect">
            <a:avLst/>
          </a:prstGeom>
        </p:spPr>
        <p:txBody>
          <a:bodyPr vert="horz" lIns="91440" tIns="45720" rIns="91440" bIns="45720" rtlCol="0" anchor="ctr"/>
          <a:lstStyle>
            <a:lvl1pPr algn="r">
              <a:defRPr sz="964">
                <a:solidFill>
                  <a:schemeClr val="tx1">
                    <a:tint val="75000"/>
                  </a:schemeClr>
                </a:solidFill>
              </a:defRPr>
            </a:lvl1pPr>
          </a:lstStyle>
          <a:p>
            <a:fld id="{BE616447-8222-5543-AC28-BF2F5F28397D}" type="slidenum">
              <a:rPr lang="ru-RU" smtClean="0"/>
              <a:t>‹#›</a:t>
            </a:fld>
            <a:endParaRPr lang="ru-RU"/>
          </a:p>
        </p:txBody>
      </p:sp>
    </p:spTree>
    <p:extLst>
      <p:ext uri="{BB962C8B-B14F-4D97-AF65-F5344CB8AC3E}">
        <p14:creationId xmlns:p14="http://schemas.microsoft.com/office/powerpoint/2010/main" val="29209603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734355" rtl="0" eaLnBrk="1" latinLnBrk="0" hangingPunct="1">
        <a:lnSpc>
          <a:spcPct val="90000"/>
        </a:lnSpc>
        <a:spcBef>
          <a:spcPct val="0"/>
        </a:spcBef>
        <a:buNone/>
        <a:defRPr sz="3534" kern="1200">
          <a:solidFill>
            <a:schemeClr val="tx1"/>
          </a:solidFill>
          <a:latin typeface="+mj-lt"/>
          <a:ea typeface="+mj-ea"/>
          <a:cs typeface="+mj-cs"/>
        </a:defRPr>
      </a:lvl1pPr>
    </p:titleStyle>
    <p:bodyStyle>
      <a:lvl1pPr marL="183589" indent="-183589" algn="l" defTabSz="734355" rtl="0" eaLnBrk="1" latinLnBrk="0" hangingPunct="1">
        <a:lnSpc>
          <a:spcPct val="90000"/>
        </a:lnSpc>
        <a:spcBef>
          <a:spcPts val="803"/>
        </a:spcBef>
        <a:buFont typeface="Arial" panose="020B0604020202020204" pitchFamily="34" charset="0"/>
        <a:buChar char="•"/>
        <a:defRPr sz="2249" kern="1200">
          <a:solidFill>
            <a:schemeClr val="tx1"/>
          </a:solidFill>
          <a:latin typeface="+mn-lt"/>
          <a:ea typeface="+mn-ea"/>
          <a:cs typeface="+mn-cs"/>
        </a:defRPr>
      </a:lvl1pPr>
      <a:lvl2pPr marL="550766" indent="-183589" algn="l" defTabSz="734355" rtl="0" eaLnBrk="1" latinLnBrk="0" hangingPunct="1">
        <a:lnSpc>
          <a:spcPct val="90000"/>
        </a:lnSpc>
        <a:spcBef>
          <a:spcPts val="402"/>
        </a:spcBef>
        <a:buFont typeface="Arial" panose="020B0604020202020204" pitchFamily="34" charset="0"/>
        <a:buChar char="•"/>
        <a:defRPr sz="1927" kern="1200">
          <a:solidFill>
            <a:schemeClr val="tx1"/>
          </a:solidFill>
          <a:latin typeface="+mn-lt"/>
          <a:ea typeface="+mn-ea"/>
          <a:cs typeface="+mn-cs"/>
        </a:defRPr>
      </a:lvl2pPr>
      <a:lvl3pPr marL="917943" indent="-183589" algn="l" defTabSz="734355" rtl="0" eaLnBrk="1" latinLnBrk="0" hangingPunct="1">
        <a:lnSpc>
          <a:spcPct val="90000"/>
        </a:lnSpc>
        <a:spcBef>
          <a:spcPts val="402"/>
        </a:spcBef>
        <a:buFont typeface="Arial" panose="020B0604020202020204" pitchFamily="34" charset="0"/>
        <a:buChar char="•"/>
        <a:defRPr sz="1606" kern="1200">
          <a:solidFill>
            <a:schemeClr val="tx1"/>
          </a:solidFill>
          <a:latin typeface="+mn-lt"/>
          <a:ea typeface="+mn-ea"/>
          <a:cs typeface="+mn-cs"/>
        </a:defRPr>
      </a:lvl3pPr>
      <a:lvl4pPr marL="1285121" indent="-183589" algn="l" defTabSz="734355" rtl="0" eaLnBrk="1" latinLnBrk="0" hangingPunct="1">
        <a:lnSpc>
          <a:spcPct val="90000"/>
        </a:lnSpc>
        <a:spcBef>
          <a:spcPts val="402"/>
        </a:spcBef>
        <a:buFont typeface="Arial" panose="020B0604020202020204" pitchFamily="34" charset="0"/>
        <a:buChar char="•"/>
        <a:defRPr sz="1446" kern="1200">
          <a:solidFill>
            <a:schemeClr val="tx1"/>
          </a:solidFill>
          <a:latin typeface="+mn-lt"/>
          <a:ea typeface="+mn-ea"/>
          <a:cs typeface="+mn-cs"/>
        </a:defRPr>
      </a:lvl4pPr>
      <a:lvl5pPr marL="1652298" indent="-183589" algn="l" defTabSz="734355" rtl="0" eaLnBrk="1" latinLnBrk="0" hangingPunct="1">
        <a:lnSpc>
          <a:spcPct val="90000"/>
        </a:lnSpc>
        <a:spcBef>
          <a:spcPts val="402"/>
        </a:spcBef>
        <a:buFont typeface="Arial" panose="020B0604020202020204" pitchFamily="34" charset="0"/>
        <a:buChar char="•"/>
        <a:defRPr sz="1446" kern="1200">
          <a:solidFill>
            <a:schemeClr val="tx1"/>
          </a:solidFill>
          <a:latin typeface="+mn-lt"/>
          <a:ea typeface="+mn-ea"/>
          <a:cs typeface="+mn-cs"/>
        </a:defRPr>
      </a:lvl5pPr>
      <a:lvl6pPr marL="2019475" indent="-183589" algn="l" defTabSz="734355" rtl="0" eaLnBrk="1" latinLnBrk="0" hangingPunct="1">
        <a:lnSpc>
          <a:spcPct val="90000"/>
        </a:lnSpc>
        <a:spcBef>
          <a:spcPts val="402"/>
        </a:spcBef>
        <a:buFont typeface="Arial" panose="020B0604020202020204" pitchFamily="34" charset="0"/>
        <a:buChar char="•"/>
        <a:defRPr sz="1446" kern="1200">
          <a:solidFill>
            <a:schemeClr val="tx1"/>
          </a:solidFill>
          <a:latin typeface="+mn-lt"/>
          <a:ea typeface="+mn-ea"/>
          <a:cs typeface="+mn-cs"/>
        </a:defRPr>
      </a:lvl6pPr>
      <a:lvl7pPr marL="2386653" indent="-183589" algn="l" defTabSz="734355" rtl="0" eaLnBrk="1" latinLnBrk="0" hangingPunct="1">
        <a:lnSpc>
          <a:spcPct val="90000"/>
        </a:lnSpc>
        <a:spcBef>
          <a:spcPts val="402"/>
        </a:spcBef>
        <a:buFont typeface="Arial" panose="020B0604020202020204" pitchFamily="34" charset="0"/>
        <a:buChar char="•"/>
        <a:defRPr sz="1446" kern="1200">
          <a:solidFill>
            <a:schemeClr val="tx1"/>
          </a:solidFill>
          <a:latin typeface="+mn-lt"/>
          <a:ea typeface="+mn-ea"/>
          <a:cs typeface="+mn-cs"/>
        </a:defRPr>
      </a:lvl7pPr>
      <a:lvl8pPr marL="2753830" indent="-183589" algn="l" defTabSz="734355" rtl="0" eaLnBrk="1" latinLnBrk="0" hangingPunct="1">
        <a:lnSpc>
          <a:spcPct val="90000"/>
        </a:lnSpc>
        <a:spcBef>
          <a:spcPts val="402"/>
        </a:spcBef>
        <a:buFont typeface="Arial" panose="020B0604020202020204" pitchFamily="34" charset="0"/>
        <a:buChar char="•"/>
        <a:defRPr sz="1446" kern="1200">
          <a:solidFill>
            <a:schemeClr val="tx1"/>
          </a:solidFill>
          <a:latin typeface="+mn-lt"/>
          <a:ea typeface="+mn-ea"/>
          <a:cs typeface="+mn-cs"/>
        </a:defRPr>
      </a:lvl8pPr>
      <a:lvl9pPr marL="3121007" indent="-183589" algn="l" defTabSz="734355" rtl="0" eaLnBrk="1" latinLnBrk="0" hangingPunct="1">
        <a:lnSpc>
          <a:spcPct val="90000"/>
        </a:lnSpc>
        <a:spcBef>
          <a:spcPts val="402"/>
        </a:spcBef>
        <a:buFont typeface="Arial" panose="020B0604020202020204" pitchFamily="34" charset="0"/>
        <a:buChar char="•"/>
        <a:defRPr sz="1446" kern="1200">
          <a:solidFill>
            <a:schemeClr val="tx1"/>
          </a:solidFill>
          <a:latin typeface="+mn-lt"/>
          <a:ea typeface="+mn-ea"/>
          <a:cs typeface="+mn-cs"/>
        </a:defRPr>
      </a:lvl9pPr>
    </p:bodyStyle>
    <p:otherStyle>
      <a:defPPr>
        <a:defRPr lang="en-US"/>
      </a:defPPr>
      <a:lvl1pPr marL="0" algn="l" defTabSz="734355" rtl="0" eaLnBrk="1" latinLnBrk="0" hangingPunct="1">
        <a:defRPr sz="1446" kern="1200">
          <a:solidFill>
            <a:schemeClr val="tx1"/>
          </a:solidFill>
          <a:latin typeface="+mn-lt"/>
          <a:ea typeface="+mn-ea"/>
          <a:cs typeface="+mn-cs"/>
        </a:defRPr>
      </a:lvl1pPr>
      <a:lvl2pPr marL="367177" algn="l" defTabSz="734355" rtl="0" eaLnBrk="1" latinLnBrk="0" hangingPunct="1">
        <a:defRPr sz="1446" kern="1200">
          <a:solidFill>
            <a:schemeClr val="tx1"/>
          </a:solidFill>
          <a:latin typeface="+mn-lt"/>
          <a:ea typeface="+mn-ea"/>
          <a:cs typeface="+mn-cs"/>
        </a:defRPr>
      </a:lvl2pPr>
      <a:lvl3pPr marL="734355" algn="l" defTabSz="734355" rtl="0" eaLnBrk="1" latinLnBrk="0" hangingPunct="1">
        <a:defRPr sz="1446" kern="1200">
          <a:solidFill>
            <a:schemeClr val="tx1"/>
          </a:solidFill>
          <a:latin typeface="+mn-lt"/>
          <a:ea typeface="+mn-ea"/>
          <a:cs typeface="+mn-cs"/>
        </a:defRPr>
      </a:lvl3pPr>
      <a:lvl4pPr marL="1101532" algn="l" defTabSz="734355" rtl="0" eaLnBrk="1" latinLnBrk="0" hangingPunct="1">
        <a:defRPr sz="1446" kern="1200">
          <a:solidFill>
            <a:schemeClr val="tx1"/>
          </a:solidFill>
          <a:latin typeface="+mn-lt"/>
          <a:ea typeface="+mn-ea"/>
          <a:cs typeface="+mn-cs"/>
        </a:defRPr>
      </a:lvl4pPr>
      <a:lvl5pPr marL="1468709" algn="l" defTabSz="734355" rtl="0" eaLnBrk="1" latinLnBrk="0" hangingPunct="1">
        <a:defRPr sz="1446" kern="1200">
          <a:solidFill>
            <a:schemeClr val="tx1"/>
          </a:solidFill>
          <a:latin typeface="+mn-lt"/>
          <a:ea typeface="+mn-ea"/>
          <a:cs typeface="+mn-cs"/>
        </a:defRPr>
      </a:lvl5pPr>
      <a:lvl6pPr marL="1835887" algn="l" defTabSz="734355" rtl="0" eaLnBrk="1" latinLnBrk="0" hangingPunct="1">
        <a:defRPr sz="1446" kern="1200">
          <a:solidFill>
            <a:schemeClr val="tx1"/>
          </a:solidFill>
          <a:latin typeface="+mn-lt"/>
          <a:ea typeface="+mn-ea"/>
          <a:cs typeface="+mn-cs"/>
        </a:defRPr>
      </a:lvl6pPr>
      <a:lvl7pPr marL="2203064" algn="l" defTabSz="734355" rtl="0" eaLnBrk="1" latinLnBrk="0" hangingPunct="1">
        <a:defRPr sz="1446" kern="1200">
          <a:solidFill>
            <a:schemeClr val="tx1"/>
          </a:solidFill>
          <a:latin typeface="+mn-lt"/>
          <a:ea typeface="+mn-ea"/>
          <a:cs typeface="+mn-cs"/>
        </a:defRPr>
      </a:lvl7pPr>
      <a:lvl8pPr marL="2570241" algn="l" defTabSz="734355" rtl="0" eaLnBrk="1" latinLnBrk="0" hangingPunct="1">
        <a:defRPr sz="1446" kern="1200">
          <a:solidFill>
            <a:schemeClr val="tx1"/>
          </a:solidFill>
          <a:latin typeface="+mn-lt"/>
          <a:ea typeface="+mn-ea"/>
          <a:cs typeface="+mn-cs"/>
        </a:defRPr>
      </a:lvl8pPr>
      <a:lvl9pPr marL="2937419" algn="l" defTabSz="734355" rtl="0" eaLnBrk="1" latinLnBrk="0" hangingPunct="1">
        <a:defRPr sz="14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online.zakon.kz/document/?doc_id=1006061#sub_id=3510000"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a:extLst>
              <a:ext uri="{FF2B5EF4-FFF2-40B4-BE49-F238E27FC236}">
                <a16:creationId xmlns:a16="http://schemas.microsoft.com/office/drawing/2014/main" xmlns="" id="{67627AC2-348B-C14D-9F48-03C20068888B}"/>
              </a:ext>
            </a:extLst>
          </p:cNvPr>
          <p:cNvPicPr>
            <a:picLocks noChangeAspect="1"/>
          </p:cNvPicPr>
          <p:nvPr/>
        </p:nvPicPr>
        <p:blipFill>
          <a:blip r:embed="rId2"/>
          <a:stretch>
            <a:fillRect/>
          </a:stretch>
        </p:blipFill>
        <p:spPr>
          <a:xfrm>
            <a:off x="-16067" y="-1297"/>
            <a:ext cx="9791700" cy="5509922"/>
          </a:xfrm>
          <a:prstGeom prst="rect">
            <a:avLst/>
          </a:prstGeom>
        </p:spPr>
      </p:pic>
      <p:sp>
        <p:nvSpPr>
          <p:cNvPr id="2" name="Заголовок 1">
            <a:extLst>
              <a:ext uri="{FF2B5EF4-FFF2-40B4-BE49-F238E27FC236}">
                <a16:creationId xmlns:a16="http://schemas.microsoft.com/office/drawing/2014/main" xmlns="" id="{61294FA0-FCBC-D34A-A2FA-B00034DF83F2}"/>
              </a:ext>
            </a:extLst>
          </p:cNvPr>
          <p:cNvSpPr>
            <a:spLocks noGrp="1"/>
          </p:cNvSpPr>
          <p:nvPr>
            <p:ph type="ctrTitle"/>
          </p:nvPr>
        </p:nvSpPr>
        <p:spPr>
          <a:xfrm>
            <a:off x="1516946" y="1981965"/>
            <a:ext cx="7550231" cy="2451293"/>
          </a:xfrm>
        </p:spPr>
        <p:txBody>
          <a:bodyPr anchor="t">
            <a:normAutofit/>
          </a:bodyPr>
          <a:lstStyle/>
          <a:p>
            <a:r>
              <a:rPr lang="ru-RU" sz="4000" b="1" dirty="0">
                <a:solidFill>
                  <a:srgbClr val="C00000"/>
                </a:solidFill>
                <a:latin typeface="HelveticaNeueCyr"/>
              </a:rPr>
              <a:t>Взыскание проблемной </a:t>
            </a:r>
            <a:r>
              <a:rPr lang="ru-RU" sz="4000" b="1" dirty="0" smtClean="0">
                <a:solidFill>
                  <a:srgbClr val="C00000"/>
                </a:solidFill>
                <a:latin typeface="HelveticaNeueCyr"/>
              </a:rPr>
              <a:t>задолженности</a:t>
            </a:r>
            <a:endParaRPr lang="ru-RU" sz="4000" b="1" dirty="0">
              <a:solidFill>
                <a:srgbClr val="C00000"/>
              </a:solidFill>
              <a:latin typeface="HelveticaNeueCyr"/>
              <a:ea typeface="Helvetica Neue" panose="02000503000000020004" pitchFamily="2" charset="0"/>
              <a:cs typeface="Helvetica Neue" panose="02000503000000020004" pitchFamily="2" charset="0"/>
            </a:endParaRPr>
          </a:p>
        </p:txBody>
      </p:sp>
      <p:sp>
        <p:nvSpPr>
          <p:cNvPr id="10" name="TextBox 9">
            <a:extLst>
              <a:ext uri="{FF2B5EF4-FFF2-40B4-BE49-F238E27FC236}">
                <a16:creationId xmlns:a16="http://schemas.microsoft.com/office/drawing/2014/main" xmlns="" id="{8821981E-77FB-1F43-9C63-841AF10478CE}"/>
              </a:ext>
            </a:extLst>
          </p:cNvPr>
          <p:cNvSpPr txBox="1"/>
          <p:nvPr/>
        </p:nvSpPr>
        <p:spPr>
          <a:xfrm>
            <a:off x="5557778" y="3696734"/>
            <a:ext cx="3613308" cy="369332"/>
          </a:xfrm>
          <a:prstGeom prst="rect">
            <a:avLst/>
          </a:prstGeom>
          <a:noFill/>
        </p:spPr>
        <p:txBody>
          <a:bodyPr wrap="square" rtlCol="0">
            <a:spAutoFit/>
          </a:bodyPr>
          <a:lstStyle/>
          <a:p>
            <a:pPr algn="r"/>
            <a:r>
              <a:rPr lang="ru-RU" sz="1800" b="1" dirty="0" smtClean="0">
                <a:latin typeface="HelveticaNeueCyr" pitchFamily="50" charset="-52"/>
                <a:ea typeface="Helvetica Neue" panose="02000503000000020004" pitchFamily="2" charset="0"/>
                <a:cs typeface="Helvetica Neue" panose="02000503000000020004" pitchFamily="2" charset="0"/>
              </a:rPr>
              <a:t>Князев Илья</a:t>
            </a:r>
            <a:endParaRPr lang="ru-RU" sz="1800" b="1" dirty="0">
              <a:latin typeface="HelveticaNeueCyr" pitchFamily="50" charset="-52"/>
              <a:ea typeface="Helvetica Neue" panose="02000503000000020004" pitchFamily="2" charset="0"/>
              <a:cs typeface="Helvetica Neue" panose="02000503000000020004" pitchFamily="2" charset="0"/>
            </a:endParaRPr>
          </a:p>
        </p:txBody>
      </p:sp>
      <p:sp>
        <p:nvSpPr>
          <p:cNvPr id="11" name="TextBox 10">
            <a:extLst>
              <a:ext uri="{FF2B5EF4-FFF2-40B4-BE49-F238E27FC236}">
                <a16:creationId xmlns:a16="http://schemas.microsoft.com/office/drawing/2014/main" xmlns="" id="{0B9DF08C-7544-A74A-B585-21D137F36246}"/>
              </a:ext>
            </a:extLst>
          </p:cNvPr>
          <p:cNvSpPr txBox="1"/>
          <p:nvPr/>
        </p:nvSpPr>
        <p:spPr>
          <a:xfrm>
            <a:off x="220337" y="4227354"/>
            <a:ext cx="9474506" cy="923330"/>
          </a:xfrm>
          <a:prstGeom prst="rect">
            <a:avLst/>
          </a:prstGeom>
          <a:noFill/>
        </p:spPr>
        <p:txBody>
          <a:bodyPr wrap="square" rtlCol="0">
            <a:spAutoFit/>
          </a:bodyPr>
          <a:lstStyle/>
          <a:p>
            <a:r>
              <a:rPr lang="ru-RU" sz="1800" dirty="0">
                <a:latin typeface="HelveticaNeueCyr"/>
              </a:rPr>
              <a:t>Управляющий партнер </a:t>
            </a:r>
            <a:r>
              <a:rPr lang="ru-RU" sz="1800" dirty="0" err="1">
                <a:latin typeface="HelveticaNeueCyr"/>
              </a:rPr>
              <a:t>Guarda</a:t>
            </a:r>
            <a:r>
              <a:rPr lang="ru-RU" sz="1800" dirty="0">
                <a:latin typeface="HelveticaNeueCyr"/>
              </a:rPr>
              <a:t> </a:t>
            </a:r>
            <a:r>
              <a:rPr lang="ru-RU" sz="1800" dirty="0" err="1" smtClean="0">
                <a:latin typeface="HelveticaNeueCyr"/>
              </a:rPr>
              <a:t>Lawyers</a:t>
            </a:r>
            <a:r>
              <a:rPr lang="ru-RU" sz="1800" dirty="0" smtClean="0">
                <a:latin typeface="HelveticaNeueCyr"/>
              </a:rPr>
              <a:t>.</a:t>
            </a:r>
            <a:r>
              <a:rPr lang="ru-RU" sz="1800" dirty="0">
                <a:latin typeface="HelveticaNeueCyr"/>
              </a:rPr>
              <a:t/>
            </a:r>
            <a:br>
              <a:rPr lang="ru-RU" sz="1800" dirty="0">
                <a:latin typeface="HelveticaNeueCyr"/>
              </a:rPr>
            </a:br>
            <a:r>
              <a:rPr lang="ru-RU" sz="1800" dirty="0">
                <a:latin typeface="HelveticaNeueCyr"/>
              </a:rPr>
              <a:t>Член ПЮК «Палата профессиональных юридических консультантов</a:t>
            </a:r>
            <a:r>
              <a:rPr lang="ru-RU" sz="1800" dirty="0" smtClean="0">
                <a:latin typeface="HelveticaNeueCyr"/>
              </a:rPr>
              <a:t>».</a:t>
            </a:r>
            <a:r>
              <a:rPr lang="ru-RU" sz="1800" dirty="0">
                <a:latin typeface="HelveticaNeueCyr"/>
              </a:rPr>
              <a:t/>
            </a:r>
            <a:br>
              <a:rPr lang="ru-RU" sz="1800" dirty="0">
                <a:latin typeface="HelveticaNeueCyr"/>
              </a:rPr>
            </a:br>
            <a:r>
              <a:rPr lang="ru-RU" sz="1800" dirty="0">
                <a:latin typeface="HelveticaNeueCyr"/>
              </a:rPr>
              <a:t>Эксперт Республиканской акции «Народный юрист</a:t>
            </a:r>
            <a:r>
              <a:rPr lang="ru-RU" sz="1800" dirty="0" smtClean="0">
                <a:latin typeface="HelveticaNeueCyr"/>
              </a:rPr>
              <a:t>».</a:t>
            </a:r>
            <a:endParaRPr lang="ru-RU" sz="1800" b="1" i="1" dirty="0">
              <a:latin typeface="HelveticaNeueCyr"/>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055388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E616447-8222-5543-AC28-BF2F5F28397D}" type="slidenum">
              <a:rPr lang="ru-RU" smtClean="0"/>
              <a:t>10</a:t>
            </a:fld>
            <a:endParaRPr lang="ru-RU"/>
          </a:p>
        </p:txBody>
      </p:sp>
      <p:pic>
        <p:nvPicPr>
          <p:cNvPr id="5" name="Рисунок 4">
            <a:extLst>
              <a:ext uri="{FF2B5EF4-FFF2-40B4-BE49-F238E27FC236}">
                <a16:creationId xmlns:a16="http://schemas.microsoft.com/office/drawing/2014/main" xmlns="" id="{5CB82051-1D7B-B643-80EE-C5C4FF52ED41}"/>
              </a:ext>
            </a:extLst>
          </p:cNvPr>
          <p:cNvPicPr>
            <a:picLocks noChangeAspect="1"/>
          </p:cNvPicPr>
          <p:nvPr/>
        </p:nvPicPr>
        <p:blipFill>
          <a:blip r:embed="rId2"/>
          <a:stretch>
            <a:fillRect/>
          </a:stretch>
        </p:blipFill>
        <p:spPr>
          <a:xfrm>
            <a:off x="0" y="-177771"/>
            <a:ext cx="9791700" cy="5513489"/>
          </a:xfrm>
          <a:prstGeom prst="rect">
            <a:avLst/>
          </a:prstGeom>
        </p:spPr>
      </p:pic>
      <p:sp>
        <p:nvSpPr>
          <p:cNvPr id="7" name="Прямоугольник 6"/>
          <p:cNvSpPr/>
          <p:nvPr/>
        </p:nvSpPr>
        <p:spPr>
          <a:xfrm>
            <a:off x="2213160" y="694816"/>
            <a:ext cx="5365380" cy="400110"/>
          </a:xfrm>
          <a:prstGeom prst="rect">
            <a:avLst/>
          </a:prstGeom>
        </p:spPr>
        <p:txBody>
          <a:bodyPr wrap="none">
            <a:spAutoFit/>
          </a:bodyPr>
          <a:lstStyle/>
          <a:p>
            <a:r>
              <a:rPr lang="ru-RU" sz="2000" b="1" dirty="0">
                <a:solidFill>
                  <a:srgbClr val="C00000"/>
                </a:solidFill>
                <a:latin typeface="HelveticaNeueCyr"/>
              </a:rPr>
              <a:t>Принудительное исполнение актов </a:t>
            </a:r>
            <a:r>
              <a:rPr lang="ru-RU" sz="2000" b="1" dirty="0" smtClean="0">
                <a:solidFill>
                  <a:srgbClr val="C00000"/>
                </a:solidFill>
                <a:latin typeface="HelveticaNeueCyr"/>
              </a:rPr>
              <a:t>суда</a:t>
            </a:r>
            <a:endParaRPr lang="ru-RU" sz="2000" b="1" dirty="0">
              <a:solidFill>
                <a:srgbClr val="C00000"/>
              </a:solidFill>
              <a:latin typeface="HelveticaNeueCyr"/>
            </a:endParaRPr>
          </a:p>
        </p:txBody>
      </p:sp>
      <p:sp>
        <p:nvSpPr>
          <p:cNvPr id="8" name="Прямоугольник 7"/>
          <p:cNvSpPr/>
          <p:nvPr/>
        </p:nvSpPr>
        <p:spPr>
          <a:xfrm>
            <a:off x="673180" y="1178053"/>
            <a:ext cx="8547020" cy="1569660"/>
          </a:xfrm>
          <a:prstGeom prst="rect">
            <a:avLst/>
          </a:prstGeom>
        </p:spPr>
        <p:txBody>
          <a:bodyPr wrap="square">
            <a:spAutoFit/>
          </a:bodyPr>
          <a:lstStyle/>
          <a:p>
            <a:pPr algn="just" fontAlgn="base"/>
            <a:r>
              <a:rPr lang="ru-RU" sz="1200" dirty="0" smtClean="0"/>
              <a:t>Решение </a:t>
            </a:r>
            <a:r>
              <a:rPr lang="ru-RU" sz="1200" dirty="0"/>
              <a:t>в порядке, установленном </a:t>
            </a:r>
            <a:r>
              <a:rPr lang="ru-RU" sz="1200" dirty="0" smtClean="0"/>
              <a:t>ГПК РК, </a:t>
            </a:r>
            <a:r>
              <a:rPr lang="ru-RU" sz="1200" dirty="0"/>
              <a:t>обращается к исполнению после вступления его в законную силу, кроме случаев немедленного исполнения</a:t>
            </a:r>
            <a:r>
              <a:rPr lang="ru-RU" sz="1200" dirty="0" smtClean="0"/>
              <a:t>.</a:t>
            </a:r>
          </a:p>
          <a:p>
            <a:pPr algn="just" fontAlgn="base"/>
            <a:endParaRPr lang="ru-RU" sz="1200" dirty="0"/>
          </a:p>
          <a:p>
            <a:pPr algn="just" fontAlgn="base"/>
            <a:r>
              <a:rPr lang="ru-RU" sz="1200" dirty="0" smtClean="0"/>
              <a:t>После </a:t>
            </a:r>
            <a:r>
              <a:rPr lang="ru-RU" sz="1200" dirty="0"/>
              <a:t>вступления в законную силу решения суда выписывается исполнительный лист.</a:t>
            </a:r>
          </a:p>
          <a:p>
            <a:pPr algn="just" fontAlgn="base"/>
            <a:endParaRPr lang="ru-RU" sz="1200" b="1" dirty="0" smtClean="0"/>
          </a:p>
          <a:p>
            <a:pPr algn="just" fontAlgn="base"/>
            <a:r>
              <a:rPr lang="ru-RU" sz="1200" dirty="0" smtClean="0"/>
              <a:t>Исполнительный </a:t>
            </a:r>
            <a:r>
              <a:rPr lang="ru-RU" sz="1200" dirty="0"/>
              <a:t>лист </a:t>
            </a:r>
            <a:r>
              <a:rPr lang="ru-RU" sz="1200" dirty="0" smtClean="0"/>
              <a:t>выписывается </a:t>
            </a:r>
            <a:r>
              <a:rPr lang="ru-RU" sz="1200" dirty="0"/>
              <a:t>судом первой инстанции в течение трех рабочих дней со дня вступления решения в законную силу или возвращения дела из вышестоящего суда. Исполнительный документ может быть выписан в форме электронного исполнительного документа, который удостоверяется электронной цифровой подписью судьи.</a:t>
            </a:r>
          </a:p>
        </p:txBody>
      </p:sp>
      <p:sp>
        <p:nvSpPr>
          <p:cNvPr id="9" name="Прямоугольник 8"/>
          <p:cNvSpPr/>
          <p:nvPr/>
        </p:nvSpPr>
        <p:spPr>
          <a:xfrm>
            <a:off x="681342" y="2984350"/>
            <a:ext cx="8616293" cy="2123658"/>
          </a:xfrm>
          <a:prstGeom prst="rect">
            <a:avLst/>
          </a:prstGeom>
        </p:spPr>
        <p:txBody>
          <a:bodyPr wrap="square">
            <a:spAutoFit/>
          </a:bodyPr>
          <a:lstStyle/>
          <a:p>
            <a:pPr algn="just" fontAlgn="base"/>
            <a:r>
              <a:rPr lang="ru-RU" sz="1200" dirty="0" smtClean="0"/>
              <a:t>В </a:t>
            </a:r>
            <a:r>
              <a:rPr lang="ru-RU" sz="1200" dirty="0"/>
              <a:t>случае, если </a:t>
            </a:r>
            <a:r>
              <a:rPr lang="ru-RU" sz="1200" b="1" u="sng" dirty="0" smtClean="0"/>
              <a:t>арбитражное решение</a:t>
            </a:r>
            <a:r>
              <a:rPr lang="ru-RU" sz="1200" dirty="0"/>
              <a:t> не исполнено добровольно в установленный в нем срок, сторона арбитражного разбирательства, в пользу которой вынесено арбитражное решение (взыскатель), вправе обратиться в суд с заявлением о принудительном исполнении арбитражного решения по месту рассмотрения спора арбитражем либо по месту жительства должника или по месту нахождения органа юридического лица, если место жительства или место нахождения неизвестно, то по месту нахождения имущества должника.</a:t>
            </a:r>
          </a:p>
          <a:p>
            <a:pPr algn="just" fontAlgn="base"/>
            <a:r>
              <a:rPr lang="ru-RU" sz="1200" dirty="0"/>
              <a:t>К заявлению о выдаче исполнительного листа прилагаются:</a:t>
            </a:r>
          </a:p>
          <a:p>
            <a:pPr algn="just" fontAlgn="base"/>
            <a:r>
              <a:rPr lang="ru-RU" sz="1200" dirty="0"/>
              <a:t>1) подлинник или копия арбитражного решения. Копия решения постоянно действующего арбитража заверяется руководителем этого арбитража, копия арбитражного решения для разрешения конкретного спора должна быть нотариально удостоверенной;</a:t>
            </a:r>
          </a:p>
          <a:p>
            <a:pPr algn="just" fontAlgn="base"/>
            <a:r>
              <a:rPr lang="ru-RU" sz="1200" dirty="0"/>
              <a:t>2) подлинник или нотариально удостоверенная копия арбитражного соглашения, заключенного в установленном законом порядке.</a:t>
            </a:r>
          </a:p>
        </p:txBody>
      </p:sp>
    </p:spTree>
    <p:extLst>
      <p:ext uri="{BB962C8B-B14F-4D97-AF65-F5344CB8AC3E}">
        <p14:creationId xmlns:p14="http://schemas.microsoft.com/office/powerpoint/2010/main" val="4278919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E616447-8222-5543-AC28-BF2F5F28397D}" type="slidenum">
              <a:rPr lang="ru-RU" smtClean="0"/>
              <a:t>11</a:t>
            </a:fld>
            <a:endParaRPr lang="ru-RU"/>
          </a:p>
        </p:txBody>
      </p:sp>
      <p:pic>
        <p:nvPicPr>
          <p:cNvPr id="5" name="Рисунок 4">
            <a:extLst>
              <a:ext uri="{FF2B5EF4-FFF2-40B4-BE49-F238E27FC236}">
                <a16:creationId xmlns:a16="http://schemas.microsoft.com/office/drawing/2014/main" xmlns="" id="{5CB82051-1D7B-B643-80EE-C5C4FF52ED41}"/>
              </a:ext>
            </a:extLst>
          </p:cNvPr>
          <p:cNvPicPr>
            <a:picLocks noChangeAspect="1"/>
          </p:cNvPicPr>
          <p:nvPr/>
        </p:nvPicPr>
        <p:blipFill>
          <a:blip r:embed="rId2"/>
          <a:stretch>
            <a:fillRect/>
          </a:stretch>
        </p:blipFill>
        <p:spPr>
          <a:xfrm>
            <a:off x="42430" y="-177773"/>
            <a:ext cx="9791700" cy="5513489"/>
          </a:xfrm>
          <a:prstGeom prst="rect">
            <a:avLst/>
          </a:prstGeom>
        </p:spPr>
      </p:pic>
      <p:sp>
        <p:nvSpPr>
          <p:cNvPr id="6" name="Прямоугольник 5"/>
          <p:cNvSpPr/>
          <p:nvPr/>
        </p:nvSpPr>
        <p:spPr>
          <a:xfrm>
            <a:off x="1830716" y="535489"/>
            <a:ext cx="6130268" cy="400110"/>
          </a:xfrm>
          <a:prstGeom prst="rect">
            <a:avLst/>
          </a:prstGeom>
        </p:spPr>
        <p:txBody>
          <a:bodyPr wrap="none">
            <a:spAutoFit/>
          </a:bodyPr>
          <a:lstStyle/>
          <a:p>
            <a:r>
              <a:rPr lang="ru-RU" sz="2000" b="1" dirty="0">
                <a:solidFill>
                  <a:srgbClr val="C00000"/>
                </a:solidFill>
                <a:latin typeface="HelveticaNeueCyr"/>
              </a:rPr>
              <a:t>Арест имущества, находящегося у других </a:t>
            </a:r>
            <a:r>
              <a:rPr lang="ru-RU" sz="2000" b="1" dirty="0" smtClean="0">
                <a:solidFill>
                  <a:srgbClr val="C00000"/>
                </a:solidFill>
                <a:latin typeface="HelveticaNeueCyr"/>
              </a:rPr>
              <a:t>лиц</a:t>
            </a:r>
            <a:endParaRPr lang="ru-RU" sz="2000" b="1" dirty="0">
              <a:solidFill>
                <a:srgbClr val="C00000"/>
              </a:solidFill>
              <a:latin typeface="HelveticaNeueCyr"/>
            </a:endParaRPr>
          </a:p>
        </p:txBody>
      </p:sp>
      <p:sp>
        <p:nvSpPr>
          <p:cNvPr id="7" name="Прямоугольник 6"/>
          <p:cNvSpPr/>
          <p:nvPr/>
        </p:nvSpPr>
        <p:spPr>
          <a:xfrm>
            <a:off x="714126" y="1213997"/>
            <a:ext cx="8363448" cy="2258952"/>
          </a:xfrm>
          <a:prstGeom prst="rect">
            <a:avLst/>
          </a:prstGeom>
        </p:spPr>
        <p:txBody>
          <a:bodyPr wrap="square">
            <a:spAutoFit/>
          </a:bodyPr>
          <a:lstStyle/>
          <a:p>
            <a:pPr algn="just" fontAlgn="base"/>
            <a:r>
              <a:rPr lang="ru-RU" dirty="0" smtClean="0"/>
              <a:t>Мерами </a:t>
            </a:r>
            <a:r>
              <a:rPr lang="ru-RU" dirty="0"/>
              <a:t>по обеспечению исполнения исполнительных </a:t>
            </a:r>
            <a:r>
              <a:rPr lang="ru-RU" dirty="0" smtClean="0"/>
              <a:t>документов по имуществу, находящимся у других лиц, </a:t>
            </a:r>
            <a:r>
              <a:rPr lang="ru-RU" dirty="0"/>
              <a:t>являются:</a:t>
            </a:r>
          </a:p>
          <a:p>
            <a:pPr algn="just" fontAlgn="base"/>
            <a:r>
              <a:rPr lang="ru-RU" dirty="0"/>
              <a:t>1) наложение ареста на имущество должника, включая деньги и ценные бумаги, находящиеся у него либо у иных физических или юридических лиц;</a:t>
            </a:r>
          </a:p>
          <a:p>
            <a:pPr algn="just" fontAlgn="base"/>
            <a:r>
              <a:rPr lang="ru-RU" dirty="0" smtClean="0"/>
              <a:t>2) </a:t>
            </a:r>
            <a:r>
              <a:rPr lang="ru-RU" dirty="0"/>
              <a:t>наложение ареста на деньги и имущество должника, находящиеся в банках и т.д.;</a:t>
            </a:r>
          </a:p>
          <a:p>
            <a:pPr algn="just" fontAlgn="base"/>
            <a:r>
              <a:rPr lang="ru-RU" dirty="0" smtClean="0"/>
              <a:t>3) </a:t>
            </a:r>
            <a:r>
              <a:rPr lang="ru-RU" dirty="0"/>
              <a:t>изъятие движимого имущества должника, находящегося у него либо у иных физических или юридических лиц;</a:t>
            </a:r>
          </a:p>
          <a:p>
            <a:pPr algn="just" fontAlgn="base"/>
            <a:r>
              <a:rPr lang="ru-RU" dirty="0" smtClean="0"/>
              <a:t>4) </a:t>
            </a:r>
            <a:r>
              <a:rPr lang="ru-RU" dirty="0"/>
              <a:t>изъятие недвижимого имущества должника, находящегося у него либо у иных физических или юридических лиц;</a:t>
            </a:r>
          </a:p>
          <a:p>
            <a:pPr algn="just" fontAlgn="base"/>
            <a:endParaRPr lang="ru-RU" dirty="0"/>
          </a:p>
        </p:txBody>
      </p:sp>
    </p:spTree>
    <p:extLst>
      <p:ext uri="{BB962C8B-B14F-4D97-AF65-F5344CB8AC3E}">
        <p14:creationId xmlns:p14="http://schemas.microsoft.com/office/powerpoint/2010/main" val="1889039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E616447-8222-5543-AC28-BF2F5F28397D}" type="slidenum">
              <a:rPr lang="ru-RU" smtClean="0"/>
              <a:t>12</a:t>
            </a:fld>
            <a:endParaRPr lang="ru-RU"/>
          </a:p>
        </p:txBody>
      </p:sp>
      <p:pic>
        <p:nvPicPr>
          <p:cNvPr id="5" name="Рисунок 4">
            <a:extLst>
              <a:ext uri="{FF2B5EF4-FFF2-40B4-BE49-F238E27FC236}">
                <a16:creationId xmlns:a16="http://schemas.microsoft.com/office/drawing/2014/main" xmlns="" id="{5CB82051-1D7B-B643-80EE-C5C4FF52ED41}"/>
              </a:ext>
            </a:extLst>
          </p:cNvPr>
          <p:cNvPicPr>
            <a:picLocks noChangeAspect="1"/>
          </p:cNvPicPr>
          <p:nvPr/>
        </p:nvPicPr>
        <p:blipFill>
          <a:blip r:embed="rId2"/>
          <a:stretch>
            <a:fillRect/>
          </a:stretch>
        </p:blipFill>
        <p:spPr>
          <a:xfrm>
            <a:off x="0" y="-177772"/>
            <a:ext cx="9791700" cy="5513489"/>
          </a:xfrm>
          <a:prstGeom prst="rect">
            <a:avLst/>
          </a:prstGeom>
        </p:spPr>
      </p:pic>
      <p:sp>
        <p:nvSpPr>
          <p:cNvPr id="6" name="Прямоугольник 5"/>
          <p:cNvSpPr/>
          <p:nvPr/>
        </p:nvSpPr>
        <p:spPr>
          <a:xfrm>
            <a:off x="1015108" y="542416"/>
            <a:ext cx="7761484" cy="400110"/>
          </a:xfrm>
          <a:prstGeom prst="rect">
            <a:avLst/>
          </a:prstGeom>
        </p:spPr>
        <p:txBody>
          <a:bodyPr wrap="none">
            <a:spAutoFit/>
          </a:bodyPr>
          <a:lstStyle/>
          <a:p>
            <a:r>
              <a:rPr lang="ru-RU" sz="2000" b="1" dirty="0">
                <a:solidFill>
                  <a:srgbClr val="C00000"/>
                </a:solidFill>
                <a:latin typeface="HelveticaNeueCyr"/>
              </a:rPr>
              <a:t>Лишение и приостановление специальных прав </a:t>
            </a:r>
            <a:r>
              <a:rPr lang="ru-RU" sz="2000" b="1" dirty="0" smtClean="0">
                <a:solidFill>
                  <a:srgbClr val="C00000"/>
                </a:solidFill>
                <a:latin typeface="HelveticaNeueCyr"/>
              </a:rPr>
              <a:t>должника</a:t>
            </a:r>
            <a:endParaRPr lang="ru-RU" sz="2000" dirty="0">
              <a:solidFill>
                <a:srgbClr val="C00000"/>
              </a:solidFill>
              <a:latin typeface="HelveticaNeueCyr"/>
            </a:endParaRPr>
          </a:p>
        </p:txBody>
      </p:sp>
      <p:sp>
        <p:nvSpPr>
          <p:cNvPr id="7" name="Прямоугольник 6"/>
          <p:cNvSpPr/>
          <p:nvPr/>
        </p:nvSpPr>
        <p:spPr>
          <a:xfrm>
            <a:off x="552450" y="1159971"/>
            <a:ext cx="8686800" cy="2908938"/>
          </a:xfrm>
          <a:prstGeom prst="rect">
            <a:avLst/>
          </a:prstGeom>
        </p:spPr>
        <p:txBody>
          <a:bodyPr wrap="square">
            <a:spAutoFit/>
          </a:bodyPr>
          <a:lstStyle/>
          <a:p>
            <a:pPr algn="just" fontAlgn="base"/>
            <a:r>
              <a:rPr lang="ru-RU" dirty="0" smtClean="0"/>
              <a:t>Вариант </a:t>
            </a:r>
            <a:r>
              <a:rPr lang="ru-RU" dirty="0"/>
              <a:t>воздействия </a:t>
            </a:r>
            <a:r>
              <a:rPr lang="ru-RU" dirty="0" smtClean="0"/>
              <a:t>на </a:t>
            </a:r>
            <a:r>
              <a:rPr lang="ru-RU" dirty="0"/>
              <a:t>должника </a:t>
            </a:r>
            <a:r>
              <a:rPr lang="ru-RU" dirty="0" smtClean="0"/>
              <a:t>- это </a:t>
            </a:r>
            <a:r>
              <a:rPr lang="ru-RU" dirty="0"/>
              <a:t>временные ограничения в сфере выдачи и действия лицензий, разрешений и специальных прав при неисполнении должником без уважительных причин исполнительного документа:</a:t>
            </a:r>
          </a:p>
          <a:p>
            <a:pPr algn="just" fontAlgn="base"/>
            <a:r>
              <a:rPr lang="ru-RU" dirty="0"/>
              <a:t>1) о взыскании с физического лица суммы более 250 МРП;</a:t>
            </a:r>
          </a:p>
          <a:p>
            <a:pPr algn="just" fontAlgn="base"/>
            <a:r>
              <a:rPr lang="ru-RU" dirty="0"/>
              <a:t>2) о взыскании с юридического лица суммы более 1250 МРП;</a:t>
            </a:r>
          </a:p>
          <a:p>
            <a:pPr algn="just" fontAlgn="base"/>
            <a:r>
              <a:rPr lang="ru-RU" dirty="0"/>
              <a:t>3) об исполнении требований неимущественного характера по истечении срока исполнения (2-6 месяцев); </a:t>
            </a:r>
          </a:p>
          <a:p>
            <a:pPr algn="just" fontAlgn="base"/>
            <a:r>
              <a:rPr lang="ru-RU" dirty="0" smtClean="0"/>
              <a:t>4</a:t>
            </a:r>
            <a:r>
              <a:rPr lang="ru-RU" dirty="0"/>
              <a:t>) о взыскании алиментов в случае образования задолженности</a:t>
            </a:r>
            <a:r>
              <a:rPr lang="ru-RU" dirty="0" smtClean="0"/>
              <a:t>.</a:t>
            </a:r>
          </a:p>
          <a:p>
            <a:pPr algn="just" fontAlgn="base"/>
            <a:endParaRPr lang="ru-RU" dirty="0"/>
          </a:p>
          <a:p>
            <a:pPr algn="just" fontAlgn="base"/>
            <a:endParaRPr lang="ru-RU" dirty="0" smtClean="0"/>
          </a:p>
          <a:p>
            <a:pPr algn="just" fontAlgn="base"/>
            <a:r>
              <a:rPr lang="ru-RU" dirty="0" smtClean="0"/>
              <a:t>В </a:t>
            </a:r>
            <a:r>
              <a:rPr lang="ru-RU" dirty="0"/>
              <a:t>этих случаях ЧСИ направляет в суд представление о временном запрете на выдачу должнику лицензии, разрешения и специальных прав, а также о приостановлении действия ранее выданных должнику лицензий, разрешений и специальных прав. К примеру, очень распространена практика ограничения водительских прав, о чем должны задуматься должники использующие машину.</a:t>
            </a:r>
          </a:p>
        </p:txBody>
      </p:sp>
    </p:spTree>
    <p:extLst>
      <p:ext uri="{BB962C8B-B14F-4D97-AF65-F5344CB8AC3E}">
        <p14:creationId xmlns:p14="http://schemas.microsoft.com/office/powerpoint/2010/main" val="1889039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E616447-8222-5543-AC28-BF2F5F28397D}" type="slidenum">
              <a:rPr lang="ru-RU" smtClean="0"/>
              <a:t>13</a:t>
            </a:fld>
            <a:endParaRPr lang="ru-RU"/>
          </a:p>
        </p:txBody>
      </p:sp>
      <p:pic>
        <p:nvPicPr>
          <p:cNvPr id="5" name="Рисунок 4">
            <a:extLst>
              <a:ext uri="{FF2B5EF4-FFF2-40B4-BE49-F238E27FC236}">
                <a16:creationId xmlns:a16="http://schemas.microsoft.com/office/drawing/2014/main" xmlns="" id="{5CB82051-1D7B-B643-80EE-C5C4FF52ED41}"/>
              </a:ext>
            </a:extLst>
          </p:cNvPr>
          <p:cNvPicPr>
            <a:picLocks noChangeAspect="1"/>
          </p:cNvPicPr>
          <p:nvPr/>
        </p:nvPicPr>
        <p:blipFill>
          <a:blip r:embed="rId2"/>
          <a:stretch>
            <a:fillRect/>
          </a:stretch>
        </p:blipFill>
        <p:spPr>
          <a:xfrm>
            <a:off x="0" y="-177772"/>
            <a:ext cx="9791700" cy="5513489"/>
          </a:xfrm>
          <a:prstGeom prst="rect">
            <a:avLst/>
          </a:prstGeom>
        </p:spPr>
      </p:pic>
      <p:sp>
        <p:nvSpPr>
          <p:cNvPr id="6" name="Прямоугольник 5"/>
          <p:cNvSpPr/>
          <p:nvPr/>
        </p:nvSpPr>
        <p:spPr>
          <a:xfrm>
            <a:off x="1720776" y="514707"/>
            <a:ext cx="6480044" cy="400110"/>
          </a:xfrm>
          <a:prstGeom prst="rect">
            <a:avLst/>
          </a:prstGeom>
        </p:spPr>
        <p:txBody>
          <a:bodyPr wrap="none">
            <a:spAutoFit/>
          </a:bodyPr>
          <a:lstStyle/>
          <a:p>
            <a:r>
              <a:rPr lang="ru-RU" sz="2000" b="1" dirty="0">
                <a:solidFill>
                  <a:srgbClr val="C00000"/>
                </a:solidFill>
                <a:latin typeface="HelveticaNeueCyr"/>
              </a:rPr>
              <a:t>Общее </a:t>
            </a:r>
            <a:r>
              <a:rPr lang="ru-RU" sz="2000" b="1" dirty="0" smtClean="0">
                <a:solidFill>
                  <a:srgbClr val="C00000"/>
                </a:solidFill>
                <a:latin typeface="HelveticaNeueCyr"/>
              </a:rPr>
              <a:t>имущество </a:t>
            </a:r>
            <a:r>
              <a:rPr lang="ru-RU" sz="2000" b="1" dirty="0">
                <a:solidFill>
                  <a:srgbClr val="C00000"/>
                </a:solidFill>
                <a:latin typeface="HelveticaNeueCyr"/>
              </a:rPr>
              <a:t>должника </a:t>
            </a:r>
            <a:r>
              <a:rPr lang="ru-RU" sz="2000" b="1" dirty="0" smtClean="0">
                <a:solidFill>
                  <a:srgbClr val="C00000"/>
                </a:solidFill>
                <a:latin typeface="HelveticaNeueCyr"/>
              </a:rPr>
              <a:t>(физического лица)</a:t>
            </a:r>
            <a:endParaRPr lang="ru-RU" sz="2000" dirty="0">
              <a:solidFill>
                <a:srgbClr val="C00000"/>
              </a:solidFill>
              <a:latin typeface="HelveticaNeueCyr"/>
            </a:endParaRPr>
          </a:p>
        </p:txBody>
      </p:sp>
      <p:sp>
        <p:nvSpPr>
          <p:cNvPr id="7" name="Прямоугольник 6"/>
          <p:cNvSpPr/>
          <p:nvPr/>
        </p:nvSpPr>
        <p:spPr>
          <a:xfrm>
            <a:off x="796636" y="1106320"/>
            <a:ext cx="8250382" cy="3600986"/>
          </a:xfrm>
          <a:prstGeom prst="rect">
            <a:avLst/>
          </a:prstGeom>
        </p:spPr>
        <p:txBody>
          <a:bodyPr wrap="square">
            <a:spAutoFit/>
          </a:bodyPr>
          <a:lstStyle/>
          <a:p>
            <a:pPr algn="just" fontAlgn="base"/>
            <a:r>
              <a:rPr lang="ru-RU" sz="1200" dirty="0"/>
              <a:t>При обращении взыскания на долю должника в общем имуществе судебный исполнитель обязан известить сособственников имущества и предоставить им право преимущественной покупки доли должника в общем имуществе. Стоимость доли указывается в извещении на основании письменного заключения специалиста</a:t>
            </a:r>
            <a:r>
              <a:rPr lang="ru-RU" sz="1200" dirty="0" smtClean="0"/>
              <a:t>.</a:t>
            </a:r>
          </a:p>
          <a:p>
            <a:pPr algn="just" fontAlgn="base"/>
            <a:endParaRPr lang="ru-RU" sz="1200" dirty="0"/>
          </a:p>
          <a:p>
            <a:pPr algn="just" fontAlgn="base"/>
            <a:r>
              <a:rPr lang="ru-RU" sz="1200" dirty="0" smtClean="0"/>
              <a:t>Срок</a:t>
            </a:r>
            <a:r>
              <a:rPr lang="ru-RU" sz="1200" dirty="0"/>
              <a:t>, в течение которого сособственник арестованного имущества может реализовать право преимущественной покупки, определяется </a:t>
            </a:r>
            <a:r>
              <a:rPr lang="ru-RU" sz="1200" dirty="0" smtClean="0"/>
              <a:t>Гражданским Кодексом</a:t>
            </a:r>
            <a:r>
              <a:rPr lang="ru-RU" sz="1200" dirty="0"/>
              <a:t> Республики Казахстан и исчисляется со дня извещения сособственника о наложении ареста на имущество должника.</a:t>
            </a:r>
          </a:p>
          <a:p>
            <a:pPr algn="just" fontAlgn="base"/>
            <a:endParaRPr lang="ru-RU" sz="1200" dirty="0" smtClean="0"/>
          </a:p>
          <a:p>
            <a:pPr algn="just" fontAlgn="base"/>
            <a:r>
              <a:rPr lang="ru-RU" sz="1200" dirty="0" smtClean="0"/>
              <a:t>Если </a:t>
            </a:r>
            <a:r>
              <a:rPr lang="ru-RU" sz="1200" dirty="0"/>
              <a:t>извещение сособственников невозможно вследствие неизвестности их места жительства (пребывания), отсутствия их на месте жительства и других уважительных причин, реализация доли в общем имуществе может быть произведена не ранее чем через тридцать дней после описи имущества.</a:t>
            </a:r>
          </a:p>
          <a:p>
            <a:pPr algn="just" fontAlgn="base"/>
            <a:endParaRPr lang="ru-RU" sz="1200" dirty="0" smtClean="0"/>
          </a:p>
          <a:p>
            <a:pPr algn="just" fontAlgn="base"/>
            <a:r>
              <a:rPr lang="ru-RU" sz="1200" dirty="0" smtClean="0"/>
              <a:t>При </a:t>
            </a:r>
            <a:r>
              <a:rPr lang="ru-RU" sz="1200" dirty="0"/>
              <a:t>отсутствии документов о размере доли должника и (или) невозможности определения конкретного имущества, эквивалентного доле должника в общем имуществе, раздел общего имущества, а также определение долей в этом имуществе и выдел доли должника производятся в судебном порядке по заявлению судебного исполнителя либо по иску взыскателя.</a:t>
            </a:r>
          </a:p>
          <a:p>
            <a:pPr algn="just" fontAlgn="base"/>
            <a:endParaRPr lang="ru-RU" sz="1200" dirty="0" smtClean="0"/>
          </a:p>
          <a:p>
            <a:pPr algn="just" fontAlgn="base"/>
            <a:r>
              <a:rPr lang="ru-RU" sz="1200" dirty="0" smtClean="0"/>
              <a:t>Продажа </a:t>
            </a:r>
            <a:r>
              <a:rPr lang="ru-RU" sz="1200" dirty="0"/>
              <a:t>доли должника в общем имуществе производится по правилам, предусмотренным Законом </a:t>
            </a:r>
            <a:r>
              <a:rPr lang="ru-RU" sz="1200" dirty="0" smtClean="0"/>
              <a:t>«Об </a:t>
            </a:r>
            <a:r>
              <a:rPr lang="ru-RU" sz="1200" dirty="0"/>
              <a:t>исполнительном производстве и статусе судебных </a:t>
            </a:r>
            <a:r>
              <a:rPr lang="ru-RU" sz="1200" dirty="0" smtClean="0"/>
              <a:t>исполнителей».</a:t>
            </a:r>
            <a:endParaRPr lang="ru-RU" sz="1200" dirty="0"/>
          </a:p>
        </p:txBody>
      </p:sp>
    </p:spTree>
    <p:extLst>
      <p:ext uri="{BB962C8B-B14F-4D97-AF65-F5344CB8AC3E}">
        <p14:creationId xmlns:p14="http://schemas.microsoft.com/office/powerpoint/2010/main" val="1889039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E616447-8222-5543-AC28-BF2F5F28397D}" type="slidenum">
              <a:rPr lang="ru-RU" smtClean="0"/>
              <a:t>14</a:t>
            </a:fld>
            <a:endParaRPr lang="ru-RU"/>
          </a:p>
        </p:txBody>
      </p:sp>
      <p:pic>
        <p:nvPicPr>
          <p:cNvPr id="5" name="Рисунок 4">
            <a:extLst>
              <a:ext uri="{FF2B5EF4-FFF2-40B4-BE49-F238E27FC236}">
                <a16:creationId xmlns:a16="http://schemas.microsoft.com/office/drawing/2014/main" xmlns="" id="{5CB82051-1D7B-B643-80EE-C5C4FF52ED41}"/>
              </a:ext>
            </a:extLst>
          </p:cNvPr>
          <p:cNvPicPr>
            <a:picLocks noChangeAspect="1"/>
          </p:cNvPicPr>
          <p:nvPr/>
        </p:nvPicPr>
        <p:blipFill>
          <a:blip r:embed="rId2"/>
          <a:stretch>
            <a:fillRect/>
          </a:stretch>
        </p:blipFill>
        <p:spPr>
          <a:xfrm>
            <a:off x="55418" y="-114526"/>
            <a:ext cx="9791700" cy="5513489"/>
          </a:xfrm>
          <a:prstGeom prst="rect">
            <a:avLst/>
          </a:prstGeom>
        </p:spPr>
      </p:pic>
      <p:sp>
        <p:nvSpPr>
          <p:cNvPr id="6" name="Прямоугольник 5"/>
          <p:cNvSpPr/>
          <p:nvPr/>
        </p:nvSpPr>
        <p:spPr>
          <a:xfrm>
            <a:off x="2236083" y="493925"/>
            <a:ext cx="5397631" cy="400110"/>
          </a:xfrm>
          <a:prstGeom prst="rect">
            <a:avLst/>
          </a:prstGeom>
        </p:spPr>
        <p:txBody>
          <a:bodyPr wrap="none">
            <a:spAutoFit/>
          </a:bodyPr>
          <a:lstStyle/>
          <a:p>
            <a:r>
              <a:rPr lang="ru-RU" sz="2000" b="1" dirty="0">
                <a:solidFill>
                  <a:srgbClr val="C00000"/>
                </a:solidFill>
                <a:latin typeface="HelveticaNeueCyr"/>
              </a:rPr>
              <a:t>Взыскание дебиторской </a:t>
            </a:r>
            <a:r>
              <a:rPr lang="ru-RU" sz="2000" b="1" dirty="0" smtClean="0">
                <a:solidFill>
                  <a:srgbClr val="C00000"/>
                </a:solidFill>
                <a:latin typeface="HelveticaNeueCyr"/>
              </a:rPr>
              <a:t>задолженности</a:t>
            </a:r>
            <a:endParaRPr lang="ru-RU" sz="2000" dirty="0">
              <a:solidFill>
                <a:srgbClr val="C00000"/>
              </a:solidFill>
              <a:latin typeface="HelveticaNeueCyr"/>
            </a:endParaRPr>
          </a:p>
        </p:txBody>
      </p:sp>
      <p:sp>
        <p:nvSpPr>
          <p:cNvPr id="7" name="Прямоугольник 6"/>
          <p:cNvSpPr/>
          <p:nvPr/>
        </p:nvSpPr>
        <p:spPr>
          <a:xfrm>
            <a:off x="789709" y="1138013"/>
            <a:ext cx="8328812" cy="1015663"/>
          </a:xfrm>
          <a:prstGeom prst="rect">
            <a:avLst/>
          </a:prstGeom>
        </p:spPr>
        <p:txBody>
          <a:bodyPr wrap="square">
            <a:spAutoFit/>
          </a:bodyPr>
          <a:lstStyle/>
          <a:p>
            <a:r>
              <a:rPr lang="ru-RU" sz="1200" dirty="0" smtClean="0"/>
              <a:t>Для взыскания дебиторской задолженности ЧСИ </a:t>
            </a:r>
            <a:r>
              <a:rPr lang="ru-RU" sz="1200" dirty="0"/>
              <a:t>может</a:t>
            </a:r>
            <a:r>
              <a:rPr lang="ru-RU" sz="1200" dirty="0" smtClean="0"/>
              <a:t>:</a:t>
            </a:r>
          </a:p>
          <a:p>
            <a:r>
              <a:rPr lang="ru-RU" sz="1200" dirty="0" smtClean="0"/>
              <a:t>Запросить </a:t>
            </a:r>
            <a:r>
              <a:rPr lang="ru-RU" sz="1200" dirty="0"/>
              <a:t>бухгалтерскую документацию у должника, юридических лиц и лиц являющихся контрагентами должника.</a:t>
            </a:r>
          </a:p>
          <a:p>
            <a:r>
              <a:rPr lang="ru-RU" sz="1200" dirty="0"/>
              <a:t>Запросить информацией о дебиторской задолженности должника в </a:t>
            </a:r>
            <a:r>
              <a:rPr lang="ru-RU" sz="1200" dirty="0" smtClean="0"/>
              <a:t>органах </a:t>
            </a:r>
            <a:r>
              <a:rPr lang="ru-RU" sz="1200" dirty="0"/>
              <a:t>государственных доходов (то есть налоговой).</a:t>
            </a:r>
          </a:p>
          <a:p>
            <a:r>
              <a:rPr lang="ru-RU" sz="1200" dirty="0"/>
              <a:t>Запросить Информацию о движение денег по банковскому счету должника.</a:t>
            </a:r>
          </a:p>
          <a:p>
            <a:r>
              <a:rPr lang="ru-RU" sz="1200" dirty="0"/>
              <a:t>Изучить аудиторский отчет (при условии, что компания публичная</a:t>
            </a:r>
            <a:r>
              <a:rPr lang="ru-RU" sz="1200" dirty="0" smtClean="0"/>
              <a:t>).</a:t>
            </a:r>
            <a:endParaRPr lang="ru-RU" sz="1200" dirty="0"/>
          </a:p>
        </p:txBody>
      </p:sp>
      <p:sp>
        <p:nvSpPr>
          <p:cNvPr id="8" name="Прямоугольник 7"/>
          <p:cNvSpPr/>
          <p:nvPr/>
        </p:nvSpPr>
        <p:spPr>
          <a:xfrm>
            <a:off x="789709" y="2056701"/>
            <a:ext cx="8328812" cy="2862322"/>
          </a:xfrm>
          <a:prstGeom prst="rect">
            <a:avLst/>
          </a:prstGeom>
        </p:spPr>
        <p:txBody>
          <a:bodyPr wrap="square">
            <a:spAutoFit/>
          </a:bodyPr>
          <a:lstStyle/>
          <a:p>
            <a:endParaRPr lang="ru-RU" sz="1200" b="1" dirty="0" smtClean="0"/>
          </a:p>
          <a:p>
            <a:r>
              <a:rPr lang="ru-RU" sz="1200" b="1" dirty="0" smtClean="0"/>
              <a:t>После обнаружения дебиторской задолженности:</a:t>
            </a:r>
            <a:endParaRPr lang="ru-RU" sz="1200" b="1" dirty="0"/>
          </a:p>
          <a:p>
            <a:r>
              <a:rPr lang="ru-RU" sz="1200" dirty="0" smtClean="0"/>
              <a:t>При </a:t>
            </a:r>
            <a:r>
              <a:rPr lang="ru-RU" sz="1200" dirty="0"/>
              <a:t>наличии согласия взыскателя - путем внесения (перечисления) дебитором дебиторской задолженности на текущий счет частного судебного исполнителя;</a:t>
            </a:r>
          </a:p>
          <a:p>
            <a:r>
              <a:rPr lang="ru-RU" sz="1200" dirty="0" smtClean="0"/>
              <a:t>При </a:t>
            </a:r>
            <a:r>
              <a:rPr lang="ru-RU" sz="1200" dirty="0"/>
              <a:t>отсутствии согласия взыскателя или невнесении (</a:t>
            </a:r>
            <a:r>
              <a:rPr lang="ru-RU" sz="1200" dirty="0" err="1"/>
              <a:t>неперечислении</a:t>
            </a:r>
            <a:r>
              <a:rPr lang="ru-RU" sz="1200" dirty="0"/>
              <a:t>) дебитором дебиторской задолженности на текущий счет частного судебного исполнителя - </a:t>
            </a:r>
            <a:r>
              <a:rPr lang="ru-RU" sz="1200" b="1" dirty="0"/>
              <a:t>путем продажи дебиторской задолженности с торгов</a:t>
            </a:r>
            <a:r>
              <a:rPr lang="ru-RU" sz="1200" dirty="0"/>
              <a:t>. Сумма, которую выручит взыскатель, будет меньше суммы дебиторской задолженности, однако вы получите живые деньги.</a:t>
            </a:r>
          </a:p>
          <a:p>
            <a:r>
              <a:rPr lang="ru-RU" sz="1200" b="1" dirty="0"/>
              <a:t> </a:t>
            </a:r>
            <a:endParaRPr lang="ru-RU" sz="1200" dirty="0"/>
          </a:p>
          <a:p>
            <a:r>
              <a:rPr lang="ru-RU" sz="1200" b="1" dirty="0"/>
              <a:t>Взыскание на дебиторскую задолженность не обращается в случаях, когда:</a:t>
            </a:r>
            <a:endParaRPr lang="ru-RU" sz="1200" dirty="0"/>
          </a:p>
          <a:p>
            <a:r>
              <a:rPr lang="ru-RU" sz="1200" dirty="0"/>
              <a:t>1) срок исковой давности для ее взыскания истек;</a:t>
            </a:r>
          </a:p>
          <a:p>
            <a:r>
              <a:rPr lang="ru-RU" sz="1200" dirty="0"/>
              <a:t>2) дебитор находится в иностранном государстве, с которым Республикой Казахстан не заключен договор о правовой помощи;</a:t>
            </a:r>
          </a:p>
          <a:p>
            <a:r>
              <a:rPr lang="ru-RU" sz="1200" dirty="0"/>
              <a:t>3) дебитор находится в процессе ликвидации;</a:t>
            </a:r>
          </a:p>
          <a:p>
            <a:r>
              <a:rPr lang="ru-RU" sz="1200" dirty="0"/>
              <a:t>4) дебитор ликвидирован;</a:t>
            </a:r>
          </a:p>
          <a:p>
            <a:r>
              <a:rPr lang="ru-RU" sz="1200" dirty="0"/>
              <a:t>5) в отношении дебитора введена процедура банкротства.</a:t>
            </a:r>
          </a:p>
        </p:txBody>
      </p:sp>
    </p:spTree>
    <p:extLst>
      <p:ext uri="{BB962C8B-B14F-4D97-AF65-F5344CB8AC3E}">
        <p14:creationId xmlns:p14="http://schemas.microsoft.com/office/powerpoint/2010/main" val="1889039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E616447-8222-5543-AC28-BF2F5F28397D}" type="slidenum">
              <a:rPr lang="ru-RU" smtClean="0"/>
              <a:t>15</a:t>
            </a:fld>
            <a:endParaRPr lang="ru-RU"/>
          </a:p>
        </p:txBody>
      </p:sp>
      <p:pic>
        <p:nvPicPr>
          <p:cNvPr id="5" name="Рисунок 4">
            <a:extLst>
              <a:ext uri="{FF2B5EF4-FFF2-40B4-BE49-F238E27FC236}">
                <a16:creationId xmlns:a16="http://schemas.microsoft.com/office/drawing/2014/main" xmlns="" id="{5CB82051-1D7B-B643-80EE-C5C4FF52ED41}"/>
              </a:ext>
            </a:extLst>
          </p:cNvPr>
          <p:cNvPicPr>
            <a:picLocks noChangeAspect="1"/>
          </p:cNvPicPr>
          <p:nvPr/>
        </p:nvPicPr>
        <p:blipFill>
          <a:blip r:embed="rId2"/>
          <a:stretch>
            <a:fillRect/>
          </a:stretch>
        </p:blipFill>
        <p:spPr>
          <a:xfrm>
            <a:off x="0" y="-177772"/>
            <a:ext cx="9791700" cy="5513489"/>
          </a:xfrm>
          <a:prstGeom prst="rect">
            <a:avLst/>
          </a:prstGeom>
        </p:spPr>
      </p:pic>
      <p:sp>
        <p:nvSpPr>
          <p:cNvPr id="6" name="Прямоугольник 5"/>
          <p:cNvSpPr/>
          <p:nvPr/>
        </p:nvSpPr>
        <p:spPr>
          <a:xfrm>
            <a:off x="1449532" y="525453"/>
            <a:ext cx="6892636" cy="707886"/>
          </a:xfrm>
          <a:prstGeom prst="rect">
            <a:avLst/>
          </a:prstGeom>
        </p:spPr>
        <p:txBody>
          <a:bodyPr wrap="square">
            <a:spAutoFit/>
          </a:bodyPr>
          <a:lstStyle/>
          <a:p>
            <a:pPr algn="ctr"/>
            <a:r>
              <a:rPr lang="ru-RU" sz="2000" b="1" dirty="0">
                <a:solidFill>
                  <a:srgbClr val="C00000"/>
                </a:solidFill>
                <a:latin typeface="HelveticaNeueCyr"/>
              </a:rPr>
              <a:t>Привлечение к административной и уголовной </a:t>
            </a:r>
            <a:r>
              <a:rPr lang="ru-RU" sz="2000" b="1" dirty="0" smtClean="0">
                <a:solidFill>
                  <a:srgbClr val="C00000"/>
                </a:solidFill>
                <a:latin typeface="HelveticaNeueCyr"/>
              </a:rPr>
              <a:t>ответственности</a:t>
            </a:r>
            <a:endParaRPr lang="ru-RU" sz="2000" b="1" dirty="0">
              <a:solidFill>
                <a:srgbClr val="C00000"/>
              </a:solidFill>
              <a:latin typeface="HelveticaNeueCyr"/>
            </a:endParaRPr>
          </a:p>
        </p:txBody>
      </p:sp>
      <p:sp>
        <p:nvSpPr>
          <p:cNvPr id="7" name="Прямоугольник 6"/>
          <p:cNvSpPr/>
          <p:nvPr/>
        </p:nvSpPr>
        <p:spPr>
          <a:xfrm>
            <a:off x="673180" y="1599044"/>
            <a:ext cx="8308029" cy="830997"/>
          </a:xfrm>
          <a:prstGeom prst="rect">
            <a:avLst/>
          </a:prstGeom>
        </p:spPr>
        <p:txBody>
          <a:bodyPr wrap="square">
            <a:spAutoFit/>
          </a:bodyPr>
          <a:lstStyle/>
          <a:p>
            <a:pPr algn="just"/>
            <a:r>
              <a:rPr lang="ru-RU" sz="1200" dirty="0"/>
              <a:t>За неисполнение исполнительного документа должник может быть привлечен к административной либо уголовной ответственности. </a:t>
            </a:r>
            <a:r>
              <a:rPr lang="ru-RU" sz="1200" b="1" dirty="0"/>
              <a:t>При уклонении должника от исполнения судебных актов и исполнительных документов взыскатель вправе самостоятельно обратиться к соответствующим органам о привлечении виновных лиц к административной или уголовной ответственности. </a:t>
            </a:r>
            <a:endParaRPr lang="ru-RU" sz="1200" dirty="0"/>
          </a:p>
        </p:txBody>
      </p:sp>
      <p:sp>
        <p:nvSpPr>
          <p:cNvPr id="8" name="Прямоугольник 7"/>
          <p:cNvSpPr/>
          <p:nvPr/>
        </p:nvSpPr>
        <p:spPr>
          <a:xfrm>
            <a:off x="673180" y="2658769"/>
            <a:ext cx="8377551" cy="1938992"/>
          </a:xfrm>
          <a:prstGeom prst="rect">
            <a:avLst/>
          </a:prstGeom>
        </p:spPr>
        <p:txBody>
          <a:bodyPr wrap="square">
            <a:spAutoFit/>
          </a:bodyPr>
          <a:lstStyle/>
          <a:p>
            <a:r>
              <a:rPr lang="ru-RU" sz="1200" dirty="0"/>
              <a:t>Отсутствие у должника реальной возможности исполнить судебный акт или исполнительный документ в определенной его части либо в полном объеме исключает возможность привлечения лица к ответственности</a:t>
            </a:r>
            <a:r>
              <a:rPr lang="ru-RU" sz="1200" dirty="0" smtClean="0"/>
              <a:t>.</a:t>
            </a:r>
          </a:p>
          <a:p>
            <a:endParaRPr lang="ru-RU" sz="1200" dirty="0"/>
          </a:p>
          <a:p>
            <a:r>
              <a:rPr lang="ru-RU" sz="1200" dirty="0"/>
              <a:t>Под реальной невозможностью исполнить судебный акт, исполнительный документ следует считать отсутствие у должника имущества и денежных средств, на которые может быть обращено взыскание; невыплата работодателем заработной платы; приостановление выплаты пенсии и пособия; длительное заболевание, в связи с которым должник находится на лечении и не получает пособие по нетрудоспособности и заработную плату; нахождение на принудительном лечении от алкоголизма, наркомании, токсикомании и туберкулеза по постановлению суда; переобучение в связи с получением в будущем другой работы, по специальности, которой ранее должник не владел, и другие причины, в силу которых должник реально не имеет возможности в определенное время исполнить судебный акт.</a:t>
            </a:r>
          </a:p>
        </p:txBody>
      </p:sp>
    </p:spTree>
    <p:extLst>
      <p:ext uri="{BB962C8B-B14F-4D97-AF65-F5344CB8AC3E}">
        <p14:creationId xmlns:p14="http://schemas.microsoft.com/office/powerpoint/2010/main" val="1889039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E616447-8222-5543-AC28-BF2F5F28397D}" type="slidenum">
              <a:rPr lang="ru-RU" smtClean="0"/>
              <a:t>16</a:t>
            </a:fld>
            <a:endParaRPr lang="ru-RU"/>
          </a:p>
        </p:txBody>
      </p:sp>
      <p:pic>
        <p:nvPicPr>
          <p:cNvPr id="5" name="Рисунок 4">
            <a:extLst>
              <a:ext uri="{FF2B5EF4-FFF2-40B4-BE49-F238E27FC236}">
                <a16:creationId xmlns:a16="http://schemas.microsoft.com/office/drawing/2014/main" xmlns="" id="{5CB82051-1D7B-B643-80EE-C5C4FF52ED41}"/>
              </a:ext>
            </a:extLst>
          </p:cNvPr>
          <p:cNvPicPr>
            <a:picLocks noChangeAspect="1"/>
          </p:cNvPicPr>
          <p:nvPr/>
        </p:nvPicPr>
        <p:blipFill>
          <a:blip r:embed="rId2"/>
          <a:stretch>
            <a:fillRect/>
          </a:stretch>
        </p:blipFill>
        <p:spPr>
          <a:xfrm>
            <a:off x="-1" y="-482571"/>
            <a:ext cx="9791700" cy="5513489"/>
          </a:xfrm>
          <a:prstGeom prst="rect">
            <a:avLst/>
          </a:prstGeom>
        </p:spPr>
      </p:pic>
      <p:sp>
        <p:nvSpPr>
          <p:cNvPr id="6" name="Прямоугольник 5"/>
          <p:cNvSpPr/>
          <p:nvPr/>
        </p:nvSpPr>
        <p:spPr>
          <a:xfrm>
            <a:off x="1855562" y="452361"/>
            <a:ext cx="6080575" cy="400110"/>
          </a:xfrm>
          <a:prstGeom prst="rect">
            <a:avLst/>
          </a:prstGeom>
        </p:spPr>
        <p:txBody>
          <a:bodyPr wrap="none">
            <a:spAutoFit/>
          </a:bodyPr>
          <a:lstStyle/>
          <a:p>
            <a:r>
              <a:rPr lang="ru-RU" sz="2000" b="1" dirty="0">
                <a:solidFill>
                  <a:srgbClr val="C00000"/>
                </a:solidFill>
                <a:latin typeface="HelveticaNeueCyr"/>
              </a:rPr>
              <a:t>Банкротство. Субсидиарная ответственность.</a:t>
            </a:r>
          </a:p>
        </p:txBody>
      </p:sp>
      <p:sp>
        <p:nvSpPr>
          <p:cNvPr id="7" name="Прямоугольник 6"/>
          <p:cNvSpPr/>
          <p:nvPr/>
        </p:nvSpPr>
        <p:spPr>
          <a:xfrm>
            <a:off x="790943" y="964867"/>
            <a:ext cx="8342666" cy="2308324"/>
          </a:xfrm>
          <a:prstGeom prst="rect">
            <a:avLst/>
          </a:prstGeom>
        </p:spPr>
        <p:txBody>
          <a:bodyPr wrap="square">
            <a:spAutoFit/>
          </a:bodyPr>
          <a:lstStyle/>
          <a:p>
            <a:pPr algn="just" fontAlgn="base"/>
            <a:r>
              <a:rPr lang="ru-RU" sz="1200" b="1" dirty="0" smtClean="0"/>
              <a:t>Основания для обращения в суд о признании должника банкротом и его ликвидации с возбуждением процедуры банкротства.</a:t>
            </a:r>
            <a:endParaRPr lang="ru-RU" sz="1200" dirty="0" smtClean="0"/>
          </a:p>
          <a:p>
            <a:pPr algn="just" fontAlgn="base"/>
            <a:r>
              <a:rPr lang="ru-RU" sz="1200" dirty="0" smtClean="0"/>
              <a:t>Основанием </a:t>
            </a:r>
            <a:r>
              <a:rPr lang="ru-RU" sz="1200" dirty="0"/>
              <a:t>для обращения должника с заявлением в суд о признании его банкротом и ликвидации с возбуждением процедуры банкротства является его устойчивая неплатежеспособность.</a:t>
            </a:r>
          </a:p>
          <a:p>
            <a:pPr algn="just" fontAlgn="base"/>
            <a:r>
              <a:rPr lang="ru-RU" sz="1200" dirty="0"/>
              <a:t>Неплатежеспособность является устойчивой, если обязательства должника превышают стоимость его имущества на дату подачи заявления в суд и на начало года, в котором подано заявление, а также на начало года, предшествующего году подачи заявления, в случае, если заявление подано должником в первом квартале календарного года</a:t>
            </a:r>
            <a:r>
              <a:rPr lang="ru-RU" sz="1200" dirty="0" smtClean="0"/>
              <a:t>.</a:t>
            </a:r>
          </a:p>
          <a:p>
            <a:pPr algn="just" fontAlgn="base"/>
            <a:endParaRPr lang="ru-RU" sz="1200" dirty="0"/>
          </a:p>
          <a:p>
            <a:pPr algn="just" fontAlgn="base"/>
            <a:r>
              <a:rPr lang="ru-RU" sz="1200" dirty="0" smtClean="0"/>
              <a:t>Основанием </a:t>
            </a:r>
            <a:r>
              <a:rPr lang="ru-RU" sz="1200" dirty="0"/>
              <a:t>для обращения кредитора с заявлением в суд о признании должника банкротом и его ликвидации с возбуждением процедуры банкротства является неисполненное денежное обязательство должника перед кредитором на основании вступившего в законную силу судебного акта или исполнительного документа о взыскании с должника денег либо признание долга должником, если иное не установлено настоящим пунктом.</a:t>
            </a:r>
          </a:p>
        </p:txBody>
      </p:sp>
    </p:spTree>
    <p:extLst>
      <p:ext uri="{BB962C8B-B14F-4D97-AF65-F5344CB8AC3E}">
        <p14:creationId xmlns:p14="http://schemas.microsoft.com/office/powerpoint/2010/main" val="1889039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E616447-8222-5543-AC28-BF2F5F28397D}" type="slidenum">
              <a:rPr lang="ru-RU" smtClean="0"/>
              <a:t>17</a:t>
            </a:fld>
            <a:endParaRPr lang="ru-RU"/>
          </a:p>
        </p:txBody>
      </p:sp>
      <p:pic>
        <p:nvPicPr>
          <p:cNvPr id="5" name="Рисунок 4">
            <a:extLst>
              <a:ext uri="{FF2B5EF4-FFF2-40B4-BE49-F238E27FC236}">
                <a16:creationId xmlns:a16="http://schemas.microsoft.com/office/drawing/2014/main" xmlns="" id="{5CB82051-1D7B-B643-80EE-C5C4FF52ED41}"/>
              </a:ext>
            </a:extLst>
          </p:cNvPr>
          <p:cNvPicPr>
            <a:picLocks noChangeAspect="1"/>
          </p:cNvPicPr>
          <p:nvPr/>
        </p:nvPicPr>
        <p:blipFill>
          <a:blip r:embed="rId2"/>
          <a:stretch>
            <a:fillRect/>
          </a:stretch>
        </p:blipFill>
        <p:spPr>
          <a:xfrm>
            <a:off x="0" y="-177771"/>
            <a:ext cx="9791700" cy="5513489"/>
          </a:xfrm>
          <a:prstGeom prst="rect">
            <a:avLst/>
          </a:prstGeom>
        </p:spPr>
      </p:pic>
      <p:sp>
        <p:nvSpPr>
          <p:cNvPr id="6" name="Прямоугольник 5"/>
          <p:cNvSpPr/>
          <p:nvPr/>
        </p:nvSpPr>
        <p:spPr>
          <a:xfrm>
            <a:off x="1265959" y="725921"/>
            <a:ext cx="7259782" cy="707886"/>
          </a:xfrm>
          <a:prstGeom prst="rect">
            <a:avLst/>
          </a:prstGeom>
        </p:spPr>
        <p:txBody>
          <a:bodyPr wrap="square">
            <a:spAutoFit/>
          </a:bodyPr>
          <a:lstStyle/>
          <a:p>
            <a:pPr algn="ctr"/>
            <a:r>
              <a:rPr lang="ru-RU" sz="2000" b="1" dirty="0">
                <a:solidFill>
                  <a:srgbClr val="C00000"/>
                </a:solidFill>
              </a:rPr>
              <a:t>Обжалование действий (бездействий) частных судебных </a:t>
            </a:r>
            <a:r>
              <a:rPr lang="ru-RU" sz="2000" b="1" dirty="0" smtClean="0">
                <a:solidFill>
                  <a:srgbClr val="C00000"/>
                </a:solidFill>
              </a:rPr>
              <a:t>исполнителей</a:t>
            </a:r>
            <a:endParaRPr lang="ru-RU" sz="2000" b="1" dirty="0">
              <a:solidFill>
                <a:srgbClr val="C00000"/>
              </a:solidFill>
            </a:endParaRPr>
          </a:p>
        </p:txBody>
      </p:sp>
      <p:sp>
        <p:nvSpPr>
          <p:cNvPr id="7" name="Прямоугольник 6"/>
          <p:cNvSpPr/>
          <p:nvPr/>
        </p:nvSpPr>
        <p:spPr>
          <a:xfrm>
            <a:off x="673180" y="1515328"/>
            <a:ext cx="8445341" cy="742319"/>
          </a:xfrm>
          <a:prstGeom prst="rect">
            <a:avLst/>
          </a:prstGeom>
        </p:spPr>
        <p:txBody>
          <a:bodyPr wrap="square">
            <a:spAutoFit/>
          </a:bodyPr>
          <a:lstStyle/>
          <a:p>
            <a:pPr algn="just"/>
            <a:r>
              <a:rPr lang="ru-RU" dirty="0"/>
              <a:t>С 1 июля 2021 года обжалование действий (бездействия) судебного исполнителя по исполнению исполнительных документов производится путем подачи иска в порядке административного судопроизводства в специализированный межрайонный административный суд.</a:t>
            </a:r>
          </a:p>
        </p:txBody>
      </p:sp>
      <p:sp>
        <p:nvSpPr>
          <p:cNvPr id="9" name="Прямоугольник 8"/>
          <p:cNvSpPr/>
          <p:nvPr/>
        </p:nvSpPr>
        <p:spPr>
          <a:xfrm>
            <a:off x="673180" y="2342031"/>
            <a:ext cx="8907238" cy="2475614"/>
          </a:xfrm>
          <a:prstGeom prst="rect">
            <a:avLst/>
          </a:prstGeom>
        </p:spPr>
        <p:txBody>
          <a:bodyPr wrap="square">
            <a:spAutoFit/>
          </a:bodyPr>
          <a:lstStyle/>
          <a:p>
            <a:r>
              <a:rPr lang="ru-RU" dirty="0"/>
              <a:t>Согласно статье 132 АППК при нарушении обременяющим административным актом прав, свобод и законных интересов истца он вправе предъявить иск об оспаривании с требованием отменить административный акт полностью или в какой-либо его части.</a:t>
            </a:r>
          </a:p>
          <a:p>
            <a:r>
              <a:rPr lang="ru-RU" dirty="0"/>
              <a:t> </a:t>
            </a:r>
          </a:p>
          <a:p>
            <a:r>
              <a:rPr lang="ru-RU" dirty="0"/>
              <a:t>В связи с этим лицу, права которого нарушены постановлением частного судебного исполнителя, необходимо предъявить в административный суд иск об оспаривании, в котором указать требование об отмене вынесенного постановления.</a:t>
            </a:r>
          </a:p>
          <a:p>
            <a:r>
              <a:rPr lang="ru-RU" dirty="0"/>
              <a:t> </a:t>
            </a:r>
          </a:p>
          <a:p>
            <a:r>
              <a:rPr lang="ru-RU" dirty="0"/>
              <a:t>В соответствии с частью 1 статьи 156 АППК если иск об оспаривании обременяющего административного акта, затрагивающего права, свободы и законные интересы истца, является обоснованным и суд признает его незаконность, то он </a:t>
            </a:r>
            <a:r>
              <a:rPr lang="ru-RU" dirty="0" err="1"/>
              <a:t>он</a:t>
            </a:r>
            <a:r>
              <a:rPr lang="ru-RU" dirty="0"/>
              <a:t> отменит его полностью или в какой-либо части.</a:t>
            </a:r>
          </a:p>
        </p:txBody>
      </p:sp>
    </p:spTree>
    <p:extLst>
      <p:ext uri="{BB962C8B-B14F-4D97-AF65-F5344CB8AC3E}">
        <p14:creationId xmlns:p14="http://schemas.microsoft.com/office/powerpoint/2010/main" val="1889039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Рисунок 18">
            <a:extLst>
              <a:ext uri="{FF2B5EF4-FFF2-40B4-BE49-F238E27FC236}">
                <a16:creationId xmlns:a16="http://schemas.microsoft.com/office/drawing/2014/main" xmlns="" id="{5CB82051-1D7B-B643-80EE-C5C4FF52ED41}"/>
              </a:ext>
            </a:extLst>
          </p:cNvPr>
          <p:cNvPicPr>
            <a:picLocks noChangeAspect="1"/>
          </p:cNvPicPr>
          <p:nvPr/>
        </p:nvPicPr>
        <p:blipFill>
          <a:blip r:embed="rId3"/>
          <a:stretch>
            <a:fillRect/>
          </a:stretch>
        </p:blipFill>
        <p:spPr>
          <a:xfrm>
            <a:off x="0" y="-4864"/>
            <a:ext cx="9791700" cy="5513489"/>
          </a:xfrm>
          <a:prstGeom prst="rect">
            <a:avLst/>
          </a:prstGeom>
        </p:spPr>
      </p:pic>
      <p:sp>
        <p:nvSpPr>
          <p:cNvPr id="5" name="TextBox 4">
            <a:extLst>
              <a:ext uri="{FF2B5EF4-FFF2-40B4-BE49-F238E27FC236}">
                <a16:creationId xmlns:a16="http://schemas.microsoft.com/office/drawing/2014/main" xmlns="" id="{43BD7BC0-D5F0-A14D-8784-945ECEFFEEA6}"/>
              </a:ext>
            </a:extLst>
          </p:cNvPr>
          <p:cNvSpPr txBox="1"/>
          <p:nvPr/>
        </p:nvSpPr>
        <p:spPr>
          <a:xfrm>
            <a:off x="656446" y="1592027"/>
            <a:ext cx="8737600" cy="646331"/>
          </a:xfrm>
          <a:prstGeom prst="rect">
            <a:avLst/>
          </a:prstGeom>
          <a:noFill/>
        </p:spPr>
        <p:txBody>
          <a:bodyPr wrap="square" rtlCol="0">
            <a:spAutoFit/>
          </a:bodyPr>
          <a:lstStyle/>
          <a:p>
            <a:pPr algn="ctr"/>
            <a:r>
              <a:rPr lang="ru-RU" sz="3600" b="1" dirty="0">
                <a:solidFill>
                  <a:srgbClr val="C00000"/>
                </a:solidFill>
                <a:latin typeface="HelveticaNeueCyr" pitchFamily="50" charset="-52"/>
                <a:ea typeface="Helvetica Neue" panose="02000503000000020004" pitchFamily="2" charset="0"/>
                <a:cs typeface="Helvetica Neue" panose="02000503000000020004" pitchFamily="2" charset="0"/>
              </a:rPr>
              <a:t>Благодарю за внимание!</a:t>
            </a:r>
          </a:p>
        </p:txBody>
      </p:sp>
      <p:sp>
        <p:nvSpPr>
          <p:cNvPr id="4" name="TextBox 3">
            <a:extLst>
              <a:ext uri="{FF2B5EF4-FFF2-40B4-BE49-F238E27FC236}">
                <a16:creationId xmlns:a16="http://schemas.microsoft.com/office/drawing/2014/main" xmlns="" id="{8821981E-77FB-1F43-9C63-841AF10478CE}"/>
              </a:ext>
            </a:extLst>
          </p:cNvPr>
          <p:cNvSpPr txBox="1"/>
          <p:nvPr/>
        </p:nvSpPr>
        <p:spPr>
          <a:xfrm>
            <a:off x="3089196" y="2751880"/>
            <a:ext cx="3613308" cy="461665"/>
          </a:xfrm>
          <a:prstGeom prst="rect">
            <a:avLst/>
          </a:prstGeom>
          <a:noFill/>
        </p:spPr>
        <p:txBody>
          <a:bodyPr wrap="square" rtlCol="0">
            <a:spAutoFit/>
          </a:bodyPr>
          <a:lstStyle/>
          <a:p>
            <a:pPr algn="ctr"/>
            <a:r>
              <a:rPr lang="ru-RU" sz="2400" b="1" dirty="0" smtClean="0">
                <a:latin typeface="HelveticaNeueCyr" pitchFamily="50" charset="-52"/>
                <a:ea typeface="Helvetica Neue" panose="02000503000000020004" pitchFamily="2" charset="0"/>
                <a:cs typeface="Helvetica Neue" panose="02000503000000020004" pitchFamily="2" charset="0"/>
              </a:rPr>
              <a:t>Князев Илья</a:t>
            </a:r>
            <a:endParaRPr lang="ru-RU" sz="2400" b="1" dirty="0">
              <a:latin typeface="HelveticaNeueCyr" pitchFamily="50" charset="-52"/>
              <a:ea typeface="Helvetica Neue" panose="02000503000000020004" pitchFamily="2" charset="0"/>
              <a:cs typeface="Helvetica Neue" panose="02000503000000020004" pitchFamily="2" charset="0"/>
            </a:endParaRPr>
          </a:p>
        </p:txBody>
      </p:sp>
      <p:sp>
        <p:nvSpPr>
          <p:cNvPr id="6" name="TextBox 5">
            <a:extLst>
              <a:ext uri="{FF2B5EF4-FFF2-40B4-BE49-F238E27FC236}">
                <a16:creationId xmlns:a16="http://schemas.microsoft.com/office/drawing/2014/main" xmlns="" id="{0B9DF08C-7544-A74A-B585-21D137F36246}"/>
              </a:ext>
            </a:extLst>
          </p:cNvPr>
          <p:cNvSpPr txBox="1"/>
          <p:nvPr/>
        </p:nvSpPr>
        <p:spPr>
          <a:xfrm>
            <a:off x="750498" y="3213545"/>
            <a:ext cx="8514272" cy="1200329"/>
          </a:xfrm>
          <a:prstGeom prst="rect">
            <a:avLst/>
          </a:prstGeom>
          <a:noFill/>
        </p:spPr>
        <p:txBody>
          <a:bodyPr wrap="square" rtlCol="0">
            <a:spAutoFit/>
          </a:bodyPr>
          <a:lstStyle/>
          <a:p>
            <a:pPr algn="ctr"/>
            <a:r>
              <a:rPr lang="ru-RU" sz="1800" dirty="0">
                <a:latin typeface="HelveticaNeueCyr"/>
              </a:rPr>
              <a:t>Управляющий партнер </a:t>
            </a:r>
            <a:r>
              <a:rPr lang="ru-RU" sz="1800" dirty="0" err="1">
                <a:latin typeface="HelveticaNeueCyr"/>
              </a:rPr>
              <a:t>Guarda</a:t>
            </a:r>
            <a:r>
              <a:rPr lang="ru-RU" sz="1800" dirty="0">
                <a:latin typeface="HelveticaNeueCyr"/>
              </a:rPr>
              <a:t> </a:t>
            </a:r>
            <a:r>
              <a:rPr lang="ru-RU" sz="1800" dirty="0" err="1" smtClean="0">
                <a:latin typeface="HelveticaNeueCyr"/>
              </a:rPr>
              <a:t>Lawyers</a:t>
            </a:r>
            <a:r>
              <a:rPr lang="ru-RU" sz="1800" dirty="0" smtClean="0">
                <a:latin typeface="HelveticaNeueCyr"/>
              </a:rPr>
              <a:t>.</a:t>
            </a:r>
            <a:r>
              <a:rPr lang="ru-RU" sz="1800" dirty="0">
                <a:latin typeface="HelveticaNeueCyr"/>
              </a:rPr>
              <a:t/>
            </a:r>
            <a:br>
              <a:rPr lang="ru-RU" sz="1800" dirty="0">
                <a:latin typeface="HelveticaNeueCyr"/>
              </a:rPr>
            </a:br>
            <a:r>
              <a:rPr lang="ru-RU" sz="1800" dirty="0">
                <a:latin typeface="HelveticaNeueCyr"/>
              </a:rPr>
              <a:t>Член ПЮК «Палата профессиональных юридических консультантов</a:t>
            </a:r>
            <a:r>
              <a:rPr lang="ru-RU" sz="1800" dirty="0" smtClean="0">
                <a:latin typeface="HelveticaNeueCyr"/>
              </a:rPr>
              <a:t>»</a:t>
            </a:r>
            <a:r>
              <a:rPr lang="ru-RU" sz="1800" dirty="0">
                <a:latin typeface="HelveticaNeueCyr"/>
              </a:rPr>
              <a:t/>
            </a:r>
            <a:br>
              <a:rPr lang="ru-RU" sz="1800" dirty="0">
                <a:latin typeface="HelveticaNeueCyr"/>
              </a:rPr>
            </a:br>
            <a:r>
              <a:rPr lang="ru-RU" sz="1800" dirty="0">
                <a:latin typeface="HelveticaNeueCyr"/>
              </a:rPr>
              <a:t>Эксперт Республиканской акции «Народный юрист</a:t>
            </a:r>
            <a:r>
              <a:rPr lang="ru-RU" sz="1800" dirty="0" smtClean="0">
                <a:latin typeface="HelveticaNeueCyr"/>
              </a:rPr>
              <a:t>»</a:t>
            </a:r>
          </a:p>
          <a:p>
            <a:pPr algn="ctr"/>
            <a:r>
              <a:rPr lang="ru-RU" sz="1800" dirty="0"/>
              <a:t>+7 (707) 830-24-90</a:t>
            </a:r>
            <a:endParaRPr lang="ru-RU" sz="1800" b="1" i="1" dirty="0">
              <a:latin typeface="HelveticaNeueCyr"/>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543918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Рисунок 18">
            <a:extLst>
              <a:ext uri="{FF2B5EF4-FFF2-40B4-BE49-F238E27FC236}">
                <a16:creationId xmlns:a16="http://schemas.microsoft.com/office/drawing/2014/main" xmlns="" id="{5CB82051-1D7B-B643-80EE-C5C4FF52ED41}"/>
              </a:ext>
            </a:extLst>
          </p:cNvPr>
          <p:cNvPicPr>
            <a:picLocks noChangeAspect="1"/>
          </p:cNvPicPr>
          <p:nvPr/>
        </p:nvPicPr>
        <p:blipFill>
          <a:blip r:embed="rId3"/>
          <a:stretch>
            <a:fillRect/>
          </a:stretch>
        </p:blipFill>
        <p:spPr>
          <a:xfrm>
            <a:off x="0" y="-60283"/>
            <a:ext cx="9791700" cy="5513489"/>
          </a:xfrm>
          <a:prstGeom prst="rect">
            <a:avLst/>
          </a:prstGeom>
        </p:spPr>
      </p:pic>
      <p:sp>
        <p:nvSpPr>
          <p:cNvPr id="2" name="Прямоугольник 1"/>
          <p:cNvSpPr/>
          <p:nvPr/>
        </p:nvSpPr>
        <p:spPr>
          <a:xfrm>
            <a:off x="1383799" y="882269"/>
            <a:ext cx="7024102" cy="400110"/>
          </a:xfrm>
          <a:prstGeom prst="rect">
            <a:avLst/>
          </a:prstGeom>
        </p:spPr>
        <p:txBody>
          <a:bodyPr wrap="none">
            <a:spAutoFit/>
          </a:bodyPr>
          <a:lstStyle/>
          <a:p>
            <a:r>
              <a:rPr lang="ru-RU" sz="2000" b="1" dirty="0" smtClean="0">
                <a:solidFill>
                  <a:srgbClr val="C00000"/>
                </a:solidFill>
                <a:latin typeface="HelveticaNeueCyr"/>
              </a:rPr>
              <a:t>Оценка и анализ рисков неисполнения обязательств</a:t>
            </a:r>
            <a:endParaRPr lang="ru-RU" b="1" dirty="0">
              <a:solidFill>
                <a:srgbClr val="C00000"/>
              </a:solidFill>
              <a:latin typeface="HelveticaNeueCyr"/>
            </a:endParaRPr>
          </a:p>
        </p:txBody>
      </p:sp>
      <p:sp>
        <p:nvSpPr>
          <p:cNvPr id="4" name="Прямоугольник 3"/>
          <p:cNvSpPr/>
          <p:nvPr/>
        </p:nvSpPr>
        <p:spPr>
          <a:xfrm>
            <a:off x="602672" y="1491452"/>
            <a:ext cx="8208818" cy="308995"/>
          </a:xfrm>
          <a:prstGeom prst="rect">
            <a:avLst/>
          </a:prstGeom>
        </p:spPr>
        <p:txBody>
          <a:bodyPr wrap="square">
            <a:spAutoFit/>
          </a:bodyPr>
          <a:lstStyle/>
          <a:p>
            <a:r>
              <a:rPr lang="ru-RU" dirty="0" smtClean="0"/>
              <a:t>Проверка наличия судебных процессов.</a:t>
            </a:r>
            <a:endParaRPr lang="ru-RU" dirty="0"/>
          </a:p>
        </p:txBody>
      </p:sp>
      <p:sp>
        <p:nvSpPr>
          <p:cNvPr id="5" name="Прямоугольник 4"/>
          <p:cNvSpPr/>
          <p:nvPr/>
        </p:nvSpPr>
        <p:spPr>
          <a:xfrm>
            <a:off x="602671" y="1800447"/>
            <a:ext cx="4053574" cy="308995"/>
          </a:xfrm>
          <a:prstGeom prst="rect">
            <a:avLst/>
          </a:prstGeom>
        </p:spPr>
        <p:txBody>
          <a:bodyPr wrap="square">
            <a:spAutoFit/>
          </a:bodyPr>
          <a:lstStyle/>
          <a:p>
            <a:r>
              <a:rPr lang="ru-RU" dirty="0"/>
              <a:t>Проверка наличия </a:t>
            </a:r>
            <a:r>
              <a:rPr lang="ru-RU" dirty="0" smtClean="0"/>
              <a:t>исполнительных производств.</a:t>
            </a:r>
            <a:endParaRPr lang="ru-RU" dirty="0"/>
          </a:p>
        </p:txBody>
      </p:sp>
      <p:sp>
        <p:nvSpPr>
          <p:cNvPr id="8" name="Прямоугольник 7"/>
          <p:cNvSpPr/>
          <p:nvPr/>
        </p:nvSpPr>
        <p:spPr>
          <a:xfrm>
            <a:off x="616524" y="2109442"/>
            <a:ext cx="6754999" cy="308995"/>
          </a:xfrm>
          <a:prstGeom prst="rect">
            <a:avLst/>
          </a:prstGeom>
        </p:spPr>
        <p:txBody>
          <a:bodyPr wrap="square">
            <a:spAutoFit/>
          </a:bodyPr>
          <a:lstStyle/>
          <a:p>
            <a:r>
              <a:rPr lang="ru-RU" dirty="0"/>
              <a:t>Проверка </a:t>
            </a:r>
            <a:r>
              <a:rPr lang="ru-RU" dirty="0" smtClean="0"/>
              <a:t>задолженности по налогам </a:t>
            </a:r>
            <a:r>
              <a:rPr lang="ru-RU" dirty="0"/>
              <a:t>и исполнение обязательств по уплате налогов.</a:t>
            </a:r>
          </a:p>
        </p:txBody>
      </p:sp>
      <p:sp>
        <p:nvSpPr>
          <p:cNvPr id="9" name="Прямоугольник 8"/>
          <p:cNvSpPr/>
          <p:nvPr/>
        </p:nvSpPr>
        <p:spPr>
          <a:xfrm>
            <a:off x="618055" y="2418437"/>
            <a:ext cx="7012048" cy="308995"/>
          </a:xfrm>
          <a:prstGeom prst="rect">
            <a:avLst/>
          </a:prstGeom>
        </p:spPr>
        <p:txBody>
          <a:bodyPr wrap="none">
            <a:spAutoFit/>
          </a:bodyPr>
          <a:lstStyle/>
          <a:p>
            <a:r>
              <a:rPr lang="ru-RU" dirty="0" smtClean="0"/>
              <a:t>Проверка наличии движимого и недвижимого имущества и обременений на имуществе.</a:t>
            </a:r>
            <a:endParaRPr lang="ru-RU" dirty="0"/>
          </a:p>
        </p:txBody>
      </p:sp>
      <p:sp>
        <p:nvSpPr>
          <p:cNvPr id="10" name="Прямоугольник 9"/>
          <p:cNvSpPr/>
          <p:nvPr/>
        </p:nvSpPr>
        <p:spPr>
          <a:xfrm>
            <a:off x="602671" y="2727432"/>
            <a:ext cx="8298871" cy="308995"/>
          </a:xfrm>
          <a:prstGeom prst="rect">
            <a:avLst/>
          </a:prstGeom>
        </p:spPr>
        <p:txBody>
          <a:bodyPr wrap="square">
            <a:spAutoFit/>
          </a:bodyPr>
          <a:lstStyle/>
          <a:p>
            <a:r>
              <a:rPr lang="ru-RU" dirty="0" smtClean="0"/>
              <a:t>Проверка</a:t>
            </a:r>
            <a:r>
              <a:rPr lang="en-US" dirty="0" smtClean="0"/>
              <a:t> </a:t>
            </a:r>
            <a:r>
              <a:rPr lang="ru-RU" dirty="0" smtClean="0"/>
              <a:t>учредителей, участников, руководителей юридического лица.</a:t>
            </a:r>
            <a:endParaRPr lang="ru-RU" dirty="0"/>
          </a:p>
        </p:txBody>
      </p:sp>
      <p:sp>
        <p:nvSpPr>
          <p:cNvPr id="11" name="Прямоугольник 10"/>
          <p:cNvSpPr/>
          <p:nvPr/>
        </p:nvSpPr>
        <p:spPr>
          <a:xfrm>
            <a:off x="602671" y="3051031"/>
            <a:ext cx="4032386" cy="308995"/>
          </a:xfrm>
          <a:prstGeom prst="rect">
            <a:avLst/>
          </a:prstGeom>
        </p:spPr>
        <p:txBody>
          <a:bodyPr wrap="none">
            <a:spAutoFit/>
          </a:bodyPr>
          <a:lstStyle/>
          <a:p>
            <a:r>
              <a:rPr lang="ru-RU" dirty="0"/>
              <a:t>Проверка</a:t>
            </a:r>
            <a:r>
              <a:rPr lang="en-US" dirty="0"/>
              <a:t> </a:t>
            </a:r>
            <a:r>
              <a:rPr lang="ru-RU" dirty="0" smtClean="0"/>
              <a:t>наличие лицензий и специальных прав.</a:t>
            </a:r>
            <a:endParaRPr lang="ru-RU" dirty="0"/>
          </a:p>
        </p:txBody>
      </p:sp>
      <p:sp>
        <p:nvSpPr>
          <p:cNvPr id="12" name="Прямоугольник 11"/>
          <p:cNvSpPr/>
          <p:nvPr/>
        </p:nvSpPr>
        <p:spPr>
          <a:xfrm>
            <a:off x="602671" y="3360026"/>
            <a:ext cx="3605338" cy="308995"/>
          </a:xfrm>
          <a:prstGeom prst="rect">
            <a:avLst/>
          </a:prstGeom>
        </p:spPr>
        <p:txBody>
          <a:bodyPr wrap="square">
            <a:spAutoFit/>
          </a:bodyPr>
          <a:lstStyle/>
          <a:p>
            <a:r>
              <a:rPr lang="ru-RU" dirty="0" smtClean="0"/>
              <a:t>Проверка СМИ, социальных сетей, отзывов.</a:t>
            </a:r>
            <a:endParaRPr lang="ru-RU" dirty="0"/>
          </a:p>
        </p:txBody>
      </p:sp>
      <p:sp>
        <p:nvSpPr>
          <p:cNvPr id="13" name="Прямоугольник 12"/>
          <p:cNvSpPr/>
          <p:nvPr/>
        </p:nvSpPr>
        <p:spPr>
          <a:xfrm>
            <a:off x="618055" y="3669021"/>
            <a:ext cx="4488873" cy="308995"/>
          </a:xfrm>
          <a:prstGeom prst="rect">
            <a:avLst/>
          </a:prstGeom>
        </p:spPr>
        <p:txBody>
          <a:bodyPr wrap="square">
            <a:spAutoFit/>
          </a:bodyPr>
          <a:lstStyle/>
          <a:p>
            <a:r>
              <a:rPr lang="ru-RU" dirty="0" smtClean="0"/>
              <a:t>Проведение предварительных переговоров.</a:t>
            </a:r>
            <a:endParaRPr lang="ru-RU" dirty="0"/>
          </a:p>
        </p:txBody>
      </p:sp>
    </p:spTree>
    <p:extLst>
      <p:ext uri="{BB962C8B-B14F-4D97-AF65-F5344CB8AC3E}">
        <p14:creationId xmlns:p14="http://schemas.microsoft.com/office/powerpoint/2010/main" val="1304414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E616447-8222-5543-AC28-BF2F5F28397D}" type="slidenum">
              <a:rPr lang="ru-RU" smtClean="0"/>
              <a:t>3</a:t>
            </a:fld>
            <a:endParaRPr lang="ru-RU"/>
          </a:p>
        </p:txBody>
      </p:sp>
      <p:pic>
        <p:nvPicPr>
          <p:cNvPr id="5" name="Рисунок 4">
            <a:extLst>
              <a:ext uri="{FF2B5EF4-FFF2-40B4-BE49-F238E27FC236}">
                <a16:creationId xmlns:a16="http://schemas.microsoft.com/office/drawing/2014/main" xmlns="" id="{5CB82051-1D7B-B643-80EE-C5C4FF52ED41}"/>
              </a:ext>
            </a:extLst>
          </p:cNvPr>
          <p:cNvPicPr>
            <a:picLocks noChangeAspect="1"/>
          </p:cNvPicPr>
          <p:nvPr/>
        </p:nvPicPr>
        <p:blipFill>
          <a:blip r:embed="rId2"/>
          <a:stretch>
            <a:fillRect/>
          </a:stretch>
        </p:blipFill>
        <p:spPr>
          <a:xfrm>
            <a:off x="-249383" y="-34811"/>
            <a:ext cx="9791700" cy="5513489"/>
          </a:xfrm>
          <a:prstGeom prst="rect">
            <a:avLst/>
          </a:prstGeom>
        </p:spPr>
      </p:pic>
      <p:sp>
        <p:nvSpPr>
          <p:cNvPr id="6" name="Прямоугольник 5"/>
          <p:cNvSpPr/>
          <p:nvPr/>
        </p:nvSpPr>
        <p:spPr>
          <a:xfrm>
            <a:off x="1876753" y="825598"/>
            <a:ext cx="6489341" cy="400110"/>
          </a:xfrm>
          <a:prstGeom prst="rect">
            <a:avLst/>
          </a:prstGeom>
        </p:spPr>
        <p:txBody>
          <a:bodyPr wrap="none">
            <a:spAutoFit/>
          </a:bodyPr>
          <a:lstStyle/>
          <a:p>
            <a:r>
              <a:rPr lang="ru-RU" sz="2000" b="1" dirty="0">
                <a:solidFill>
                  <a:srgbClr val="C00000"/>
                </a:solidFill>
                <a:latin typeface="HelveticaNeueCyr"/>
              </a:rPr>
              <a:t>Ответственности за неисполнение </a:t>
            </a:r>
            <a:r>
              <a:rPr lang="ru-RU" sz="2000" b="1" dirty="0" smtClean="0">
                <a:solidFill>
                  <a:srgbClr val="C00000"/>
                </a:solidFill>
                <a:latin typeface="HelveticaNeueCyr"/>
              </a:rPr>
              <a:t>обязательств</a:t>
            </a:r>
            <a:endParaRPr lang="ru-RU" sz="2000" b="1" dirty="0">
              <a:solidFill>
                <a:srgbClr val="C00000"/>
              </a:solidFill>
              <a:latin typeface="HelveticaNeueCyr"/>
            </a:endParaRPr>
          </a:p>
        </p:txBody>
      </p:sp>
      <p:sp>
        <p:nvSpPr>
          <p:cNvPr id="7" name="Прямоугольник 6"/>
          <p:cNvSpPr/>
          <p:nvPr/>
        </p:nvSpPr>
        <p:spPr>
          <a:xfrm>
            <a:off x="771388" y="1517357"/>
            <a:ext cx="8245685" cy="646331"/>
          </a:xfrm>
          <a:prstGeom prst="rect">
            <a:avLst/>
          </a:prstGeom>
        </p:spPr>
        <p:txBody>
          <a:bodyPr wrap="square">
            <a:spAutoFit/>
          </a:bodyPr>
          <a:lstStyle/>
          <a:p>
            <a:pPr algn="just"/>
            <a:r>
              <a:rPr lang="ru-RU" sz="1200" dirty="0"/>
              <a:t>Должник, нарушивший обязательство, обязан возместить кредитору вызванные нарушением </a:t>
            </a:r>
            <a:r>
              <a:rPr lang="ru-RU" sz="1200" b="1" dirty="0"/>
              <a:t>убытки</a:t>
            </a:r>
            <a:r>
              <a:rPr lang="ru-RU" sz="1200" dirty="0"/>
              <a:t> </a:t>
            </a:r>
            <a:r>
              <a:rPr lang="ru-RU" sz="1200" dirty="0" smtClean="0"/>
              <a:t>. </a:t>
            </a:r>
            <a:r>
              <a:rPr lang="ru-RU" sz="1200" dirty="0"/>
              <a:t>Возмещение убытков в обязательствах, обеспеченных неустойкой, определяется правилами, предусмотренными </a:t>
            </a:r>
            <a:r>
              <a:rPr lang="ru-RU" sz="1200" u="sng" dirty="0">
                <a:hlinkClick r:id="rId3"/>
              </a:rPr>
              <a:t>статьей 351</a:t>
            </a:r>
            <a:r>
              <a:rPr lang="ru-RU" sz="1200" dirty="0"/>
              <a:t> </a:t>
            </a:r>
            <a:r>
              <a:rPr lang="ru-RU" sz="1200" dirty="0" smtClean="0"/>
              <a:t>Гражданского Кодекса</a:t>
            </a:r>
            <a:r>
              <a:rPr lang="ru-RU" sz="1200" dirty="0"/>
              <a:t>.</a:t>
            </a:r>
          </a:p>
        </p:txBody>
      </p:sp>
      <p:sp>
        <p:nvSpPr>
          <p:cNvPr id="9" name="Прямоугольник 8"/>
          <p:cNvSpPr/>
          <p:nvPr/>
        </p:nvSpPr>
        <p:spPr>
          <a:xfrm>
            <a:off x="771388" y="2268871"/>
            <a:ext cx="8270118" cy="646331"/>
          </a:xfrm>
          <a:prstGeom prst="rect">
            <a:avLst/>
          </a:prstGeom>
        </p:spPr>
        <p:txBody>
          <a:bodyPr wrap="square">
            <a:spAutoFit/>
          </a:bodyPr>
          <a:lstStyle/>
          <a:p>
            <a:pPr algn="just" fontAlgn="base"/>
            <a:r>
              <a:rPr lang="ru-RU" sz="1200" dirty="0"/>
              <a:t>Распространенной формой ответственности служит неустойка, то есть определенная законом или договором денежная сумма, которую должник обязан уплатить кредитору в случае неисполнения или ненадежного исполнения обязательств (статья 293 ГК РК).</a:t>
            </a:r>
          </a:p>
        </p:txBody>
      </p:sp>
      <p:sp>
        <p:nvSpPr>
          <p:cNvPr id="10" name="Прямоугольник 9"/>
          <p:cNvSpPr/>
          <p:nvPr/>
        </p:nvSpPr>
        <p:spPr>
          <a:xfrm>
            <a:off x="771388" y="2981106"/>
            <a:ext cx="8165952" cy="2123658"/>
          </a:xfrm>
          <a:prstGeom prst="rect">
            <a:avLst/>
          </a:prstGeom>
        </p:spPr>
        <p:txBody>
          <a:bodyPr wrap="square">
            <a:spAutoFit/>
          </a:bodyPr>
          <a:lstStyle/>
          <a:p>
            <a:pPr algn="just" fontAlgn="base"/>
            <a:r>
              <a:rPr lang="ru-RU" sz="1200" dirty="0" smtClean="0"/>
              <a:t>Неустойка может служить и средством усиления ответственности, в зависимости от соотношения ее с убытками. По соотношению с убытками неустойка делится на 4 вида: </a:t>
            </a:r>
          </a:p>
          <a:p>
            <a:pPr algn="just" fontAlgn="base"/>
            <a:r>
              <a:rPr lang="ru-RU" sz="1200" b="1" dirty="0" smtClean="0"/>
              <a:t>Зачетная неустойка</a:t>
            </a:r>
            <a:r>
              <a:rPr lang="ru-RU" sz="1200" dirty="0" smtClean="0"/>
              <a:t>, при которой убытки возмещаются в части, не покрытой неустойкой.</a:t>
            </a:r>
          </a:p>
          <a:p>
            <a:pPr algn="just" fontAlgn="base"/>
            <a:endParaRPr lang="ru-RU" sz="1200" dirty="0" smtClean="0"/>
          </a:p>
          <a:p>
            <a:pPr algn="just" fontAlgn="base"/>
            <a:r>
              <a:rPr lang="ru-RU" sz="1200" b="1" dirty="0" smtClean="0"/>
              <a:t>Исключительная неустойка</a:t>
            </a:r>
            <a:r>
              <a:rPr lang="ru-RU" sz="1200" dirty="0" smtClean="0"/>
              <a:t>, когда допускается взыскание только неустойки, но не убытков. Этот вид неустойки широко применяется в транспортном праве.</a:t>
            </a:r>
          </a:p>
          <a:p>
            <a:pPr algn="just" fontAlgn="base"/>
            <a:endParaRPr lang="ru-RU" sz="1200" dirty="0" smtClean="0"/>
          </a:p>
          <a:p>
            <a:pPr algn="just" fontAlgn="base"/>
            <a:r>
              <a:rPr lang="ru-RU" sz="1200" b="1" dirty="0" smtClean="0"/>
              <a:t>Кумулятивная неустойка</a:t>
            </a:r>
            <a:r>
              <a:rPr lang="ru-RU" sz="1200" dirty="0" smtClean="0"/>
              <a:t>, когда убытки могут быть взысканы в полной сумме сверх неустойки.</a:t>
            </a:r>
          </a:p>
          <a:p>
            <a:pPr algn="just" fontAlgn="base"/>
            <a:endParaRPr lang="ru-RU" sz="1200" dirty="0" smtClean="0"/>
          </a:p>
          <a:p>
            <a:pPr algn="just" fontAlgn="base"/>
            <a:r>
              <a:rPr lang="ru-RU" sz="1200" b="1" dirty="0" smtClean="0"/>
              <a:t>Альтернативная неустойка</a:t>
            </a:r>
            <a:r>
              <a:rPr lang="ru-RU" sz="1200" dirty="0" smtClean="0"/>
              <a:t>. </a:t>
            </a:r>
            <a:r>
              <a:rPr lang="ru-RU" sz="1200" dirty="0"/>
              <a:t>Закон предусматривает </a:t>
            </a:r>
            <a:r>
              <a:rPr lang="ru-RU" sz="1200" dirty="0" smtClean="0"/>
              <a:t>возможность </a:t>
            </a:r>
            <a:r>
              <a:rPr lang="ru-RU" sz="1200" dirty="0"/>
              <a:t>неустойки, при которой по выбору кредитора могут быть взысканы либо неустойка, либо убытки. </a:t>
            </a:r>
          </a:p>
        </p:txBody>
      </p:sp>
    </p:spTree>
    <p:extLst>
      <p:ext uri="{BB962C8B-B14F-4D97-AF65-F5344CB8AC3E}">
        <p14:creationId xmlns:p14="http://schemas.microsoft.com/office/powerpoint/2010/main" val="567243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E616447-8222-5543-AC28-BF2F5F28397D}" type="slidenum">
              <a:rPr lang="ru-RU" smtClean="0"/>
              <a:t>4</a:t>
            </a:fld>
            <a:endParaRPr lang="ru-RU"/>
          </a:p>
        </p:txBody>
      </p:sp>
      <p:pic>
        <p:nvPicPr>
          <p:cNvPr id="5" name="Рисунок 4">
            <a:extLst>
              <a:ext uri="{FF2B5EF4-FFF2-40B4-BE49-F238E27FC236}">
                <a16:creationId xmlns:a16="http://schemas.microsoft.com/office/drawing/2014/main" xmlns="" id="{5CB82051-1D7B-B643-80EE-C5C4FF52ED41}"/>
              </a:ext>
            </a:extLst>
          </p:cNvPr>
          <p:cNvPicPr>
            <a:picLocks noChangeAspect="1"/>
          </p:cNvPicPr>
          <p:nvPr/>
        </p:nvPicPr>
        <p:blipFill>
          <a:blip r:embed="rId2"/>
          <a:stretch>
            <a:fillRect/>
          </a:stretch>
        </p:blipFill>
        <p:spPr>
          <a:xfrm>
            <a:off x="0" y="-177771"/>
            <a:ext cx="9791700" cy="5513489"/>
          </a:xfrm>
          <a:prstGeom prst="rect">
            <a:avLst/>
          </a:prstGeom>
        </p:spPr>
      </p:pic>
      <p:sp>
        <p:nvSpPr>
          <p:cNvPr id="6" name="Прямоугольник 5"/>
          <p:cNvSpPr/>
          <p:nvPr/>
        </p:nvSpPr>
        <p:spPr>
          <a:xfrm>
            <a:off x="886690" y="711699"/>
            <a:ext cx="8358869" cy="646331"/>
          </a:xfrm>
          <a:prstGeom prst="rect">
            <a:avLst/>
          </a:prstGeom>
        </p:spPr>
        <p:txBody>
          <a:bodyPr wrap="square">
            <a:spAutoFit/>
          </a:bodyPr>
          <a:lstStyle/>
          <a:p>
            <a:r>
              <a:rPr lang="ru-RU" sz="1800" b="1" dirty="0">
                <a:solidFill>
                  <a:srgbClr val="C00000"/>
                </a:solidFill>
                <a:latin typeface="HelveticaNeueCyr"/>
              </a:rPr>
              <a:t>Реструктуризация задолженности, перемена лиц в обязательствах, зачет требований, отступное, </a:t>
            </a:r>
            <a:r>
              <a:rPr lang="ru-RU" sz="1800" b="1" dirty="0" smtClean="0">
                <a:solidFill>
                  <a:srgbClr val="C00000"/>
                </a:solidFill>
                <a:latin typeface="HelveticaNeueCyr"/>
              </a:rPr>
              <a:t>новация</a:t>
            </a:r>
            <a:endParaRPr lang="ru-RU" sz="1800" b="1" dirty="0">
              <a:solidFill>
                <a:srgbClr val="C00000"/>
              </a:solidFill>
              <a:latin typeface="HelveticaNeueCyr"/>
            </a:endParaRPr>
          </a:p>
        </p:txBody>
      </p:sp>
      <p:sp>
        <p:nvSpPr>
          <p:cNvPr id="7" name="Прямоугольник 6"/>
          <p:cNvSpPr/>
          <p:nvPr/>
        </p:nvSpPr>
        <p:spPr>
          <a:xfrm>
            <a:off x="886690" y="1466416"/>
            <a:ext cx="8231829" cy="261610"/>
          </a:xfrm>
          <a:prstGeom prst="rect">
            <a:avLst/>
          </a:prstGeom>
        </p:spPr>
        <p:txBody>
          <a:bodyPr wrap="square">
            <a:spAutoFit/>
          </a:bodyPr>
          <a:lstStyle/>
          <a:p>
            <a:r>
              <a:rPr lang="ru-RU" sz="1100" b="1" dirty="0"/>
              <a:t>Реструктуризация задолженности</a:t>
            </a:r>
            <a:r>
              <a:rPr lang="ru-RU" sz="1100" dirty="0"/>
              <a:t> – соглашение об изменении условий и сроков погашения задолженности, указанных </a:t>
            </a:r>
            <a:r>
              <a:rPr lang="ru-RU" sz="1100" dirty="0" smtClean="0"/>
              <a:t>договоре.</a:t>
            </a:r>
            <a:endParaRPr lang="ru-RU" sz="1100" dirty="0"/>
          </a:p>
        </p:txBody>
      </p:sp>
      <p:sp>
        <p:nvSpPr>
          <p:cNvPr id="8" name="Прямоугольник 7"/>
          <p:cNvSpPr/>
          <p:nvPr/>
        </p:nvSpPr>
        <p:spPr>
          <a:xfrm>
            <a:off x="886690" y="1728026"/>
            <a:ext cx="8358870" cy="938719"/>
          </a:xfrm>
          <a:prstGeom prst="rect">
            <a:avLst/>
          </a:prstGeom>
        </p:spPr>
        <p:txBody>
          <a:bodyPr wrap="square">
            <a:spAutoFit/>
          </a:bodyPr>
          <a:lstStyle/>
          <a:p>
            <a:pPr fontAlgn="base"/>
            <a:r>
              <a:rPr lang="ru-RU" sz="1100" dirty="0"/>
              <a:t>Право (требование), принадлежащее кредитору на основании обязательства, может быть передано им другому лицу по сделке (</a:t>
            </a:r>
            <a:r>
              <a:rPr lang="ru-RU" sz="1100" b="1" dirty="0"/>
              <a:t>уступка требования</a:t>
            </a:r>
            <a:r>
              <a:rPr lang="ru-RU" sz="1100" dirty="0" smtClean="0"/>
              <a:t>). </a:t>
            </a:r>
            <a:r>
              <a:rPr lang="ru-RU" sz="1100" dirty="0"/>
              <a:t>Для перехода к другому лицу прав кредитора не требуется согласия должника, если иное не предусмотрено законодательными актами или договором</a:t>
            </a:r>
            <a:r>
              <a:rPr lang="ru-RU" sz="1100" dirty="0" smtClean="0"/>
              <a:t>. </a:t>
            </a:r>
            <a:r>
              <a:rPr lang="ru-RU" sz="1100" dirty="0"/>
              <a:t>Уступка требования, основанного на сделке, совершенной в письменной форме, должна быть совершена в соответствующей письменной форме</a:t>
            </a:r>
            <a:r>
              <a:rPr lang="ru-RU" sz="1100" dirty="0" smtClean="0"/>
              <a:t>. </a:t>
            </a:r>
            <a:r>
              <a:rPr lang="ru-RU" sz="1100" dirty="0"/>
              <a:t>Перевод должником своего долга на другое лицо допускается лишь с согласия кредитора</a:t>
            </a:r>
            <a:r>
              <a:rPr lang="ru-RU" sz="1100" dirty="0" smtClean="0"/>
              <a:t>.</a:t>
            </a:r>
            <a:endParaRPr lang="ru-RU" sz="1100" dirty="0"/>
          </a:p>
        </p:txBody>
      </p:sp>
      <p:sp>
        <p:nvSpPr>
          <p:cNvPr id="11" name="Прямоугольник 10"/>
          <p:cNvSpPr/>
          <p:nvPr/>
        </p:nvSpPr>
        <p:spPr>
          <a:xfrm>
            <a:off x="886689" y="3037263"/>
            <a:ext cx="8225458" cy="261610"/>
          </a:xfrm>
          <a:prstGeom prst="rect">
            <a:avLst/>
          </a:prstGeom>
        </p:spPr>
        <p:txBody>
          <a:bodyPr wrap="square">
            <a:spAutoFit/>
          </a:bodyPr>
          <a:lstStyle/>
          <a:p>
            <a:pPr fontAlgn="base"/>
            <a:r>
              <a:rPr lang="ru-RU" sz="1100" b="1" dirty="0"/>
              <a:t>Обязательства прекращаются полностью или в части исполнением, предоставлением отступного, зачетом, </a:t>
            </a:r>
            <a:r>
              <a:rPr lang="ru-RU" sz="1100" b="1" dirty="0" smtClean="0"/>
              <a:t>новацией</a:t>
            </a:r>
            <a:r>
              <a:rPr lang="ru-RU" sz="1100" b="1" dirty="0"/>
              <a:t>.</a:t>
            </a:r>
          </a:p>
        </p:txBody>
      </p:sp>
      <p:sp>
        <p:nvSpPr>
          <p:cNvPr id="12" name="Прямоугольник 11"/>
          <p:cNvSpPr/>
          <p:nvPr/>
        </p:nvSpPr>
        <p:spPr>
          <a:xfrm>
            <a:off x="886689" y="3254726"/>
            <a:ext cx="8358870" cy="1615827"/>
          </a:xfrm>
          <a:prstGeom prst="rect">
            <a:avLst/>
          </a:prstGeom>
        </p:spPr>
        <p:txBody>
          <a:bodyPr wrap="square">
            <a:spAutoFit/>
          </a:bodyPr>
          <a:lstStyle/>
          <a:p>
            <a:pPr fontAlgn="base"/>
            <a:r>
              <a:rPr lang="ru-RU" sz="1100" b="1" dirty="0"/>
              <a:t>Отступное</a:t>
            </a:r>
            <a:endParaRPr lang="ru-RU" sz="1100" dirty="0"/>
          </a:p>
          <a:p>
            <a:pPr fontAlgn="base"/>
            <a:r>
              <a:rPr lang="ru-RU" sz="1100" dirty="0"/>
              <a:t>По соглашению сторон обязательство может быть прекращено предоставлением взамен исполнения отступного (уплатой денег, передачей имущества и т.п.). Размер, сроки и порядок предоставления отступного устанавливаются сторонами.</a:t>
            </a:r>
          </a:p>
          <a:p>
            <a:pPr fontAlgn="base"/>
            <a:r>
              <a:rPr lang="ru-RU" sz="1100" b="1" dirty="0" smtClean="0"/>
              <a:t>Прекращение </a:t>
            </a:r>
            <a:r>
              <a:rPr lang="ru-RU" sz="1100" b="1" dirty="0"/>
              <a:t>обязательства зачетом</a:t>
            </a:r>
            <a:endParaRPr lang="ru-RU" sz="1100" dirty="0"/>
          </a:p>
          <a:p>
            <a:pPr fontAlgn="base"/>
            <a:r>
              <a:rPr lang="ru-RU" sz="1100" dirty="0" smtClean="0"/>
              <a:t>Обязательство </a:t>
            </a:r>
            <a:r>
              <a:rPr lang="ru-RU" sz="1100" dirty="0"/>
              <a:t>прекращается полностью или в части зачетом встречного однородного требования, срок которого наступил либо срок которого не указан или определен моментом востребования. </a:t>
            </a:r>
          </a:p>
          <a:p>
            <a:pPr fontAlgn="base"/>
            <a:r>
              <a:rPr lang="ru-RU" sz="1100" b="1" dirty="0" smtClean="0"/>
              <a:t>Прекращение </a:t>
            </a:r>
            <a:r>
              <a:rPr lang="ru-RU" sz="1100" b="1" dirty="0"/>
              <a:t>обязательства новацией</a:t>
            </a:r>
            <a:endParaRPr lang="ru-RU" sz="1100" dirty="0"/>
          </a:p>
          <a:p>
            <a:pPr fontAlgn="base"/>
            <a:r>
              <a:rPr lang="ru-RU" sz="1100" dirty="0" smtClean="0"/>
              <a:t>Обязательство </a:t>
            </a:r>
            <a:r>
              <a:rPr lang="ru-RU" sz="1100" dirty="0"/>
              <a:t>прекращается соглашением сторон о замене первоначального обязательства, существовавшего между ними, другим обязательством между теми же лицами, предусматривающим иной предмет или способ исполнения (новация).</a:t>
            </a:r>
          </a:p>
        </p:txBody>
      </p:sp>
    </p:spTree>
    <p:extLst>
      <p:ext uri="{BB962C8B-B14F-4D97-AF65-F5344CB8AC3E}">
        <p14:creationId xmlns:p14="http://schemas.microsoft.com/office/powerpoint/2010/main" val="2371093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E616447-8222-5543-AC28-BF2F5F28397D}" type="slidenum">
              <a:rPr lang="ru-RU" smtClean="0"/>
              <a:t>5</a:t>
            </a:fld>
            <a:endParaRPr lang="ru-RU"/>
          </a:p>
        </p:txBody>
      </p:sp>
      <p:pic>
        <p:nvPicPr>
          <p:cNvPr id="5" name="Рисунок 4">
            <a:extLst>
              <a:ext uri="{FF2B5EF4-FFF2-40B4-BE49-F238E27FC236}">
                <a16:creationId xmlns:a16="http://schemas.microsoft.com/office/drawing/2014/main" xmlns="" id="{5CB82051-1D7B-B643-80EE-C5C4FF52ED41}"/>
              </a:ext>
            </a:extLst>
          </p:cNvPr>
          <p:cNvPicPr>
            <a:picLocks noChangeAspect="1"/>
          </p:cNvPicPr>
          <p:nvPr/>
        </p:nvPicPr>
        <p:blipFill>
          <a:blip r:embed="rId2"/>
          <a:stretch>
            <a:fillRect/>
          </a:stretch>
        </p:blipFill>
        <p:spPr>
          <a:xfrm>
            <a:off x="0" y="-191341"/>
            <a:ext cx="9791700" cy="5513489"/>
          </a:xfrm>
          <a:prstGeom prst="rect">
            <a:avLst/>
          </a:prstGeom>
        </p:spPr>
      </p:pic>
      <p:sp>
        <p:nvSpPr>
          <p:cNvPr id="6" name="Прямоугольник 5"/>
          <p:cNvSpPr/>
          <p:nvPr/>
        </p:nvSpPr>
        <p:spPr>
          <a:xfrm>
            <a:off x="2430784" y="563197"/>
            <a:ext cx="4930132" cy="400110"/>
          </a:xfrm>
          <a:prstGeom prst="rect">
            <a:avLst/>
          </a:prstGeom>
        </p:spPr>
        <p:txBody>
          <a:bodyPr wrap="none">
            <a:spAutoFit/>
          </a:bodyPr>
          <a:lstStyle/>
          <a:p>
            <a:r>
              <a:rPr lang="ru-RU" sz="2000" b="1" dirty="0">
                <a:solidFill>
                  <a:srgbClr val="C00000"/>
                </a:solidFill>
                <a:latin typeface="HelveticaNeueCyr"/>
              </a:rPr>
              <a:t>Досудебное урегулирование </a:t>
            </a:r>
            <a:r>
              <a:rPr lang="ru-RU" sz="2000" b="1" dirty="0" smtClean="0">
                <a:solidFill>
                  <a:srgbClr val="C00000"/>
                </a:solidFill>
                <a:latin typeface="HelveticaNeueCyr"/>
              </a:rPr>
              <a:t>споров</a:t>
            </a:r>
            <a:endParaRPr lang="ru-RU" sz="2000" b="1" dirty="0">
              <a:solidFill>
                <a:srgbClr val="C00000"/>
              </a:solidFill>
              <a:latin typeface="HelveticaNeueCyr"/>
            </a:endParaRPr>
          </a:p>
        </p:txBody>
      </p:sp>
      <p:sp>
        <p:nvSpPr>
          <p:cNvPr id="7" name="Прямоугольник 6"/>
          <p:cNvSpPr/>
          <p:nvPr/>
        </p:nvSpPr>
        <p:spPr>
          <a:xfrm>
            <a:off x="559376" y="1153782"/>
            <a:ext cx="8672945" cy="2475614"/>
          </a:xfrm>
          <a:prstGeom prst="rect">
            <a:avLst/>
          </a:prstGeom>
        </p:spPr>
        <p:txBody>
          <a:bodyPr wrap="square">
            <a:spAutoFit/>
          </a:bodyPr>
          <a:lstStyle/>
          <a:p>
            <a:pPr algn="just"/>
            <a:r>
              <a:rPr lang="ru-RU" b="1" dirty="0"/>
              <a:t>Досудебный порядок урегулирования спора </a:t>
            </a:r>
            <a:r>
              <a:rPr lang="ru-RU" dirty="0"/>
              <a:t>– это процедура урегулирования спорных вопросов между сторонами до обращения в судебные органы</a:t>
            </a:r>
            <a:r>
              <a:rPr lang="ru-RU" dirty="0" smtClean="0"/>
              <a:t>.</a:t>
            </a:r>
          </a:p>
          <a:p>
            <a:pPr algn="just"/>
            <a:endParaRPr lang="ru-RU" dirty="0"/>
          </a:p>
          <a:p>
            <a:pPr algn="just"/>
            <a:r>
              <a:rPr lang="ru-RU" dirty="0"/>
              <a:t>Согласно п. 6 и п. 6-1 ч. 1 ст. 148 ГПК РК, в исковом заявлении должны быть указаны сведения о соблюдении досудебного порядка обращения к ответчику, если это установлено законом или предусмотрено договором и сведения о предпринятых стороной (сторонами) действиях, направленных на примирение, если такие действия </a:t>
            </a:r>
            <a:r>
              <a:rPr lang="ru-RU" dirty="0" smtClean="0"/>
              <a:t>предпринимались.</a:t>
            </a:r>
          </a:p>
          <a:p>
            <a:pPr algn="just"/>
            <a:endParaRPr lang="ru-RU" dirty="0"/>
          </a:p>
          <a:p>
            <a:pPr algn="just"/>
            <a:r>
              <a:rPr lang="ru-RU" dirty="0"/>
              <a:t>Необходимость соблюдения </a:t>
            </a:r>
            <a:r>
              <a:rPr lang="ru-RU" dirty="0" smtClean="0"/>
              <a:t>досудебного порядка урегулирования споров  </a:t>
            </a:r>
            <a:r>
              <a:rPr lang="ru-RU" dirty="0"/>
              <a:t>возникает в </a:t>
            </a:r>
            <a:r>
              <a:rPr lang="ru-RU" dirty="0" smtClean="0"/>
              <a:t>случаях предусмотренных законом или договором.</a:t>
            </a:r>
            <a:endParaRPr lang="ru-RU" dirty="0"/>
          </a:p>
          <a:p>
            <a:endParaRPr lang="ru-RU" dirty="0" smtClean="0"/>
          </a:p>
        </p:txBody>
      </p:sp>
    </p:spTree>
    <p:extLst>
      <p:ext uri="{BB962C8B-B14F-4D97-AF65-F5344CB8AC3E}">
        <p14:creationId xmlns:p14="http://schemas.microsoft.com/office/powerpoint/2010/main" val="2371093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E616447-8222-5543-AC28-BF2F5F28397D}" type="slidenum">
              <a:rPr lang="ru-RU" smtClean="0"/>
              <a:t>6</a:t>
            </a:fld>
            <a:endParaRPr lang="ru-RU"/>
          </a:p>
        </p:txBody>
      </p:sp>
      <p:pic>
        <p:nvPicPr>
          <p:cNvPr id="5" name="Рисунок 4">
            <a:extLst>
              <a:ext uri="{FF2B5EF4-FFF2-40B4-BE49-F238E27FC236}">
                <a16:creationId xmlns:a16="http://schemas.microsoft.com/office/drawing/2014/main" xmlns="" id="{5CB82051-1D7B-B643-80EE-C5C4FF52ED41}"/>
              </a:ext>
            </a:extLst>
          </p:cNvPr>
          <p:cNvPicPr>
            <a:picLocks noChangeAspect="1"/>
          </p:cNvPicPr>
          <p:nvPr/>
        </p:nvPicPr>
        <p:blipFill>
          <a:blip r:embed="rId2"/>
          <a:stretch>
            <a:fillRect/>
          </a:stretch>
        </p:blipFill>
        <p:spPr>
          <a:xfrm>
            <a:off x="0" y="-177771"/>
            <a:ext cx="9791700" cy="5513489"/>
          </a:xfrm>
          <a:prstGeom prst="rect">
            <a:avLst/>
          </a:prstGeom>
        </p:spPr>
      </p:pic>
      <p:sp>
        <p:nvSpPr>
          <p:cNvPr id="6" name="Прямоугольник 5"/>
          <p:cNvSpPr/>
          <p:nvPr/>
        </p:nvSpPr>
        <p:spPr>
          <a:xfrm>
            <a:off x="2986449" y="667107"/>
            <a:ext cx="3818802" cy="400110"/>
          </a:xfrm>
          <a:prstGeom prst="rect">
            <a:avLst/>
          </a:prstGeom>
        </p:spPr>
        <p:txBody>
          <a:bodyPr wrap="none">
            <a:spAutoFit/>
          </a:bodyPr>
          <a:lstStyle/>
          <a:p>
            <a:r>
              <a:rPr lang="ru-RU" sz="2000" b="1" dirty="0">
                <a:solidFill>
                  <a:srgbClr val="C00000"/>
                </a:solidFill>
              </a:rPr>
              <a:t>Претензии, ответы на </a:t>
            </a:r>
            <a:r>
              <a:rPr lang="ru-RU" sz="2000" b="1" dirty="0" smtClean="0">
                <a:solidFill>
                  <a:srgbClr val="C00000"/>
                </a:solidFill>
              </a:rPr>
              <a:t>претензии</a:t>
            </a:r>
            <a:endParaRPr lang="ru-RU" sz="2000" dirty="0">
              <a:solidFill>
                <a:srgbClr val="C00000"/>
              </a:solidFill>
            </a:endParaRPr>
          </a:p>
        </p:txBody>
      </p:sp>
      <p:sp>
        <p:nvSpPr>
          <p:cNvPr id="7" name="Прямоугольник 6"/>
          <p:cNvSpPr/>
          <p:nvPr/>
        </p:nvSpPr>
        <p:spPr>
          <a:xfrm>
            <a:off x="568036" y="1247193"/>
            <a:ext cx="8866909" cy="3017429"/>
          </a:xfrm>
          <a:prstGeom prst="rect">
            <a:avLst/>
          </a:prstGeom>
        </p:spPr>
        <p:txBody>
          <a:bodyPr wrap="square">
            <a:spAutoFit/>
          </a:bodyPr>
          <a:lstStyle/>
          <a:p>
            <a:pPr algn="just"/>
            <a:r>
              <a:rPr lang="ru-RU" sz="1600" dirty="0" smtClean="0"/>
              <a:t>Претензия – документ с определенной информацией для контрагента, с предложением добровольно исполнить обязательства, с особым </a:t>
            </a:r>
            <a:r>
              <a:rPr lang="ru-RU" sz="1600" dirty="0"/>
              <a:t>порядок </a:t>
            </a:r>
            <a:r>
              <a:rPr lang="ru-RU" sz="1600" dirty="0" smtClean="0"/>
              <a:t>направления и подтверждения получения, со сроками предоставления </a:t>
            </a:r>
            <a:r>
              <a:rPr lang="ru-RU" sz="1600" dirty="0"/>
              <a:t>ответа на </a:t>
            </a:r>
            <a:r>
              <a:rPr lang="ru-RU" sz="1600" dirty="0" smtClean="0"/>
              <a:t>претензию.</a:t>
            </a:r>
          </a:p>
          <a:p>
            <a:pPr algn="just"/>
            <a:endParaRPr lang="ru-RU" sz="1600" dirty="0" smtClean="0"/>
          </a:p>
          <a:p>
            <a:r>
              <a:rPr lang="ru-RU" sz="1600" dirty="0" smtClean="0"/>
              <a:t>В претензии должно быть указано условие, что игнорирование претензии может </a:t>
            </a:r>
            <a:r>
              <a:rPr lang="ru-RU" sz="1600" dirty="0"/>
              <a:t>однозначно толковаться, как отказ в её удовлетворении.</a:t>
            </a:r>
          </a:p>
          <a:p>
            <a:r>
              <a:rPr lang="ru-RU" sz="1600" dirty="0"/>
              <a:t> </a:t>
            </a:r>
          </a:p>
          <a:p>
            <a:r>
              <a:rPr lang="ru-RU" sz="1600" dirty="0" smtClean="0"/>
              <a:t>Претензия должна </a:t>
            </a:r>
            <a:r>
              <a:rPr lang="ru-RU" sz="1600" dirty="0"/>
              <a:t>быть </a:t>
            </a:r>
            <a:r>
              <a:rPr lang="ru-RU" sz="1600" dirty="0" smtClean="0"/>
              <a:t>отправлена </a:t>
            </a:r>
            <a:r>
              <a:rPr lang="ru-RU" sz="1600" dirty="0"/>
              <a:t>с помощью средств связи, обеспечивающих подтверждение факта его направления адресату и факта его получения адресатом.</a:t>
            </a:r>
          </a:p>
          <a:p>
            <a:r>
              <a:rPr lang="ru-RU" sz="1600" dirty="0"/>
              <a:t> </a:t>
            </a:r>
          </a:p>
          <a:p>
            <a:r>
              <a:rPr lang="ru-RU" sz="1600" dirty="0" smtClean="0"/>
              <a:t>В претензии должны быть указаны сроки ответа на претензию.</a:t>
            </a:r>
            <a:endParaRPr lang="ru-RU" sz="1600" dirty="0"/>
          </a:p>
          <a:p>
            <a:r>
              <a:rPr lang="ru-RU" dirty="0"/>
              <a:t> </a:t>
            </a:r>
          </a:p>
        </p:txBody>
      </p:sp>
    </p:spTree>
    <p:extLst>
      <p:ext uri="{BB962C8B-B14F-4D97-AF65-F5344CB8AC3E}">
        <p14:creationId xmlns:p14="http://schemas.microsoft.com/office/powerpoint/2010/main" val="2371093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E616447-8222-5543-AC28-BF2F5F28397D}" type="slidenum">
              <a:rPr lang="ru-RU" smtClean="0"/>
              <a:t>7</a:t>
            </a:fld>
            <a:endParaRPr lang="ru-RU"/>
          </a:p>
        </p:txBody>
      </p:sp>
      <p:pic>
        <p:nvPicPr>
          <p:cNvPr id="5" name="Рисунок 4">
            <a:extLst>
              <a:ext uri="{FF2B5EF4-FFF2-40B4-BE49-F238E27FC236}">
                <a16:creationId xmlns:a16="http://schemas.microsoft.com/office/drawing/2014/main" xmlns="" id="{5CB82051-1D7B-B643-80EE-C5C4FF52ED41}"/>
              </a:ext>
            </a:extLst>
          </p:cNvPr>
          <p:cNvPicPr>
            <a:picLocks noChangeAspect="1"/>
          </p:cNvPicPr>
          <p:nvPr/>
        </p:nvPicPr>
        <p:blipFill>
          <a:blip r:embed="rId2"/>
          <a:stretch>
            <a:fillRect/>
          </a:stretch>
        </p:blipFill>
        <p:spPr>
          <a:xfrm>
            <a:off x="0" y="-200720"/>
            <a:ext cx="9791700" cy="5513489"/>
          </a:xfrm>
          <a:prstGeom prst="rect">
            <a:avLst/>
          </a:prstGeom>
        </p:spPr>
      </p:pic>
      <p:sp>
        <p:nvSpPr>
          <p:cNvPr id="6" name="Прямоугольник 5"/>
          <p:cNvSpPr/>
          <p:nvPr/>
        </p:nvSpPr>
        <p:spPr>
          <a:xfrm>
            <a:off x="1714818" y="500852"/>
            <a:ext cx="6362063" cy="400110"/>
          </a:xfrm>
          <a:prstGeom prst="rect">
            <a:avLst/>
          </a:prstGeom>
        </p:spPr>
        <p:txBody>
          <a:bodyPr wrap="none">
            <a:spAutoFit/>
          </a:bodyPr>
          <a:lstStyle/>
          <a:p>
            <a:r>
              <a:rPr lang="ru-RU" sz="2000" b="1" dirty="0">
                <a:solidFill>
                  <a:srgbClr val="C00000"/>
                </a:solidFill>
                <a:latin typeface="HelveticaNeueCyr"/>
              </a:rPr>
              <a:t>Способы альтернативного разрешения </a:t>
            </a:r>
            <a:r>
              <a:rPr lang="ru-RU" sz="2000" b="1" dirty="0" smtClean="0">
                <a:solidFill>
                  <a:srgbClr val="C00000"/>
                </a:solidFill>
                <a:latin typeface="HelveticaNeueCyr"/>
              </a:rPr>
              <a:t>споров </a:t>
            </a:r>
            <a:endParaRPr lang="ru-RU" sz="2000" dirty="0">
              <a:solidFill>
                <a:srgbClr val="C00000"/>
              </a:solidFill>
              <a:latin typeface="HelveticaNeueCyr"/>
            </a:endParaRPr>
          </a:p>
        </p:txBody>
      </p:sp>
      <p:sp>
        <p:nvSpPr>
          <p:cNvPr id="8" name="Прямоугольник 7"/>
          <p:cNvSpPr/>
          <p:nvPr/>
        </p:nvSpPr>
        <p:spPr>
          <a:xfrm>
            <a:off x="498764" y="1733168"/>
            <a:ext cx="8832272" cy="2585323"/>
          </a:xfrm>
          <a:prstGeom prst="rect">
            <a:avLst/>
          </a:prstGeom>
        </p:spPr>
        <p:txBody>
          <a:bodyPr wrap="square">
            <a:spAutoFit/>
          </a:bodyPr>
          <a:lstStyle/>
          <a:p>
            <a:pPr algn="just"/>
            <a:r>
              <a:rPr lang="ru-RU" sz="1800" dirty="0"/>
              <a:t>Арбитраж – это негосударственный суд, созданный в виде постоянно действующего арбитража или арбитража для разрешения конкретного гражданско-правового спора.</a:t>
            </a:r>
          </a:p>
          <a:p>
            <a:pPr algn="just"/>
            <a:r>
              <a:rPr lang="ru-RU" sz="1800" dirty="0"/>
              <a:t> </a:t>
            </a:r>
            <a:endParaRPr lang="ru-RU" sz="1800" dirty="0" smtClean="0"/>
          </a:p>
          <a:p>
            <a:pPr algn="just"/>
            <a:endParaRPr lang="ru-RU" sz="1800" dirty="0"/>
          </a:p>
          <a:p>
            <a:pPr algn="just"/>
            <a:endParaRPr lang="ru-RU" sz="1800" dirty="0" smtClean="0"/>
          </a:p>
          <a:p>
            <a:pPr algn="just"/>
            <a:endParaRPr lang="ru-RU" sz="1800" dirty="0"/>
          </a:p>
          <a:p>
            <a:pPr algn="just"/>
            <a:r>
              <a:rPr lang="ru-RU" sz="1800" dirty="0"/>
              <a:t>Медиация </a:t>
            </a:r>
            <a:r>
              <a:rPr lang="ru-RU" sz="1800" dirty="0" smtClean="0"/>
              <a:t>— </a:t>
            </a:r>
            <a:r>
              <a:rPr lang="ru-RU" sz="1800" dirty="0"/>
              <a:t>это процедура примирения конфликтующих сторон путем их вступления в добровольные переговоры с привлечением нейтрального лица - медиатора, минуя судебное разбирательство.</a:t>
            </a:r>
          </a:p>
        </p:txBody>
      </p:sp>
    </p:spTree>
    <p:extLst>
      <p:ext uri="{BB962C8B-B14F-4D97-AF65-F5344CB8AC3E}">
        <p14:creationId xmlns:p14="http://schemas.microsoft.com/office/powerpoint/2010/main" val="2371093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E616447-8222-5543-AC28-BF2F5F28397D}" type="slidenum">
              <a:rPr lang="ru-RU" smtClean="0"/>
              <a:t>8</a:t>
            </a:fld>
            <a:endParaRPr lang="ru-RU"/>
          </a:p>
        </p:txBody>
      </p:sp>
      <p:pic>
        <p:nvPicPr>
          <p:cNvPr id="5" name="Рисунок 4">
            <a:extLst>
              <a:ext uri="{FF2B5EF4-FFF2-40B4-BE49-F238E27FC236}">
                <a16:creationId xmlns:a16="http://schemas.microsoft.com/office/drawing/2014/main" xmlns="" id="{5CB82051-1D7B-B643-80EE-C5C4FF52ED41}"/>
              </a:ext>
            </a:extLst>
          </p:cNvPr>
          <p:cNvPicPr>
            <a:picLocks noChangeAspect="1"/>
          </p:cNvPicPr>
          <p:nvPr/>
        </p:nvPicPr>
        <p:blipFill>
          <a:blip r:embed="rId2"/>
          <a:stretch>
            <a:fillRect/>
          </a:stretch>
        </p:blipFill>
        <p:spPr>
          <a:xfrm>
            <a:off x="-1" y="-114526"/>
            <a:ext cx="9791700" cy="5513489"/>
          </a:xfrm>
          <a:prstGeom prst="rect">
            <a:avLst/>
          </a:prstGeom>
        </p:spPr>
      </p:pic>
      <p:sp>
        <p:nvSpPr>
          <p:cNvPr id="7" name="Прямоугольник 6"/>
          <p:cNvSpPr/>
          <p:nvPr/>
        </p:nvSpPr>
        <p:spPr>
          <a:xfrm>
            <a:off x="3242288" y="757100"/>
            <a:ext cx="3307124" cy="400110"/>
          </a:xfrm>
          <a:prstGeom prst="rect">
            <a:avLst/>
          </a:prstGeom>
        </p:spPr>
        <p:txBody>
          <a:bodyPr wrap="none">
            <a:spAutoFit/>
          </a:bodyPr>
          <a:lstStyle/>
          <a:p>
            <a:r>
              <a:rPr lang="ru-RU" sz="2000" b="1" dirty="0">
                <a:solidFill>
                  <a:srgbClr val="C00000"/>
                </a:solidFill>
                <a:latin typeface="HelveticaNeueCyr"/>
              </a:rPr>
              <a:t>Обеспечительные </a:t>
            </a:r>
            <a:r>
              <a:rPr lang="ru-RU" sz="2000" b="1" dirty="0" smtClean="0">
                <a:solidFill>
                  <a:srgbClr val="C00000"/>
                </a:solidFill>
                <a:latin typeface="HelveticaNeueCyr"/>
              </a:rPr>
              <a:t>меры</a:t>
            </a:r>
            <a:endParaRPr lang="ru-RU" sz="2000" b="1" dirty="0">
              <a:solidFill>
                <a:srgbClr val="C00000"/>
              </a:solidFill>
              <a:latin typeface="HelveticaNeueCyr"/>
            </a:endParaRPr>
          </a:p>
        </p:txBody>
      </p:sp>
      <p:sp>
        <p:nvSpPr>
          <p:cNvPr id="8" name="Прямоугольник 7"/>
          <p:cNvSpPr/>
          <p:nvPr/>
        </p:nvSpPr>
        <p:spPr>
          <a:xfrm>
            <a:off x="657095" y="1358030"/>
            <a:ext cx="8367409" cy="954107"/>
          </a:xfrm>
          <a:prstGeom prst="rect">
            <a:avLst/>
          </a:prstGeom>
        </p:spPr>
        <p:txBody>
          <a:bodyPr wrap="square">
            <a:spAutoFit/>
          </a:bodyPr>
          <a:lstStyle/>
          <a:p>
            <a:pPr fontAlgn="base"/>
            <a:r>
              <a:rPr lang="ru-RU" sz="1400" dirty="0"/>
              <a:t>По заявлению лиц, участвующих в деле, сторон арбитражного разбирательства суд может принять меры к обеспечению иска во всяком положении дела, если непринятие таких мер может затруднить или сделать невозможным исполнение решения суда. Стороны арбитражного разбирательства должны приложить к заявлению об обеспечении иска документ, подтверждающий предъявление иска в арбитраж.</a:t>
            </a:r>
          </a:p>
        </p:txBody>
      </p:sp>
      <p:sp>
        <p:nvSpPr>
          <p:cNvPr id="10" name="Прямоугольник 9"/>
          <p:cNvSpPr/>
          <p:nvPr/>
        </p:nvSpPr>
        <p:spPr>
          <a:xfrm>
            <a:off x="657095" y="2642218"/>
            <a:ext cx="8461426" cy="2475614"/>
          </a:xfrm>
          <a:prstGeom prst="rect">
            <a:avLst/>
          </a:prstGeom>
        </p:spPr>
        <p:txBody>
          <a:bodyPr wrap="square">
            <a:spAutoFit/>
          </a:bodyPr>
          <a:lstStyle/>
          <a:p>
            <a:pPr fontAlgn="base"/>
            <a:r>
              <a:rPr lang="ru-RU" dirty="0"/>
              <a:t>Мерами по обеспечению иска могут быть</a:t>
            </a:r>
            <a:r>
              <a:rPr lang="ru-RU" dirty="0" smtClean="0"/>
              <a:t>:</a:t>
            </a:r>
          </a:p>
          <a:p>
            <a:pPr fontAlgn="base"/>
            <a:r>
              <a:rPr lang="ru-RU" dirty="0" smtClean="0"/>
              <a:t>1</a:t>
            </a:r>
            <a:r>
              <a:rPr lang="ru-RU" dirty="0"/>
              <a:t>) наложение ареста на имущество, принадлежащее ответчику и находящееся у него или у других лиц</a:t>
            </a:r>
          </a:p>
          <a:p>
            <a:pPr fontAlgn="base"/>
            <a:r>
              <a:rPr lang="ru-RU" dirty="0"/>
              <a:t>2) запрещение ответчику совершать определенные действия;</a:t>
            </a:r>
          </a:p>
          <a:p>
            <a:pPr fontAlgn="base"/>
            <a:r>
              <a:rPr lang="ru-RU" dirty="0"/>
              <a:t>3) запрещение другим лицам передавать имущество ответчику по обязательствам, срок исполнения которых наступил, или выполнять по отношению к ответчику иные обязательства, предусмотренные законом или договором;</a:t>
            </a:r>
          </a:p>
          <a:p>
            <a:pPr fontAlgn="base"/>
            <a:r>
              <a:rPr lang="ru-RU" dirty="0"/>
              <a:t>6) приостановление взыскания по исполнительному документу, оспариваемому должником в судебном порядке;</a:t>
            </a:r>
          </a:p>
          <a:p>
            <a:pPr fontAlgn="base"/>
            <a:r>
              <a:rPr lang="ru-RU" dirty="0"/>
              <a:t>7) приостановление торгов по внесудебной реализации предмета залога;</a:t>
            </a:r>
          </a:p>
          <a:p>
            <a:pPr fontAlgn="base"/>
            <a:r>
              <a:rPr lang="ru-RU" dirty="0"/>
              <a:t>8) приостановление оспариваемых актов и действий судебного исполнителя, связанных с обращением взыскания на имущество, совершаемых в исполнительном производстве.</a:t>
            </a:r>
          </a:p>
        </p:txBody>
      </p:sp>
    </p:spTree>
    <p:extLst>
      <p:ext uri="{BB962C8B-B14F-4D97-AF65-F5344CB8AC3E}">
        <p14:creationId xmlns:p14="http://schemas.microsoft.com/office/powerpoint/2010/main" val="2371093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E616447-8222-5543-AC28-BF2F5F28397D}" type="slidenum">
              <a:rPr lang="ru-RU" smtClean="0"/>
              <a:t>9</a:t>
            </a:fld>
            <a:endParaRPr lang="ru-RU"/>
          </a:p>
        </p:txBody>
      </p:sp>
      <p:pic>
        <p:nvPicPr>
          <p:cNvPr id="5" name="Рисунок 4">
            <a:extLst>
              <a:ext uri="{FF2B5EF4-FFF2-40B4-BE49-F238E27FC236}">
                <a16:creationId xmlns:a16="http://schemas.microsoft.com/office/drawing/2014/main" xmlns="" id="{5CB82051-1D7B-B643-80EE-C5C4FF52ED41}"/>
              </a:ext>
            </a:extLst>
          </p:cNvPr>
          <p:cNvPicPr>
            <a:picLocks noChangeAspect="1"/>
          </p:cNvPicPr>
          <p:nvPr/>
        </p:nvPicPr>
        <p:blipFill>
          <a:blip r:embed="rId2"/>
          <a:stretch>
            <a:fillRect/>
          </a:stretch>
        </p:blipFill>
        <p:spPr>
          <a:xfrm>
            <a:off x="0" y="-177771"/>
            <a:ext cx="9791700" cy="5513489"/>
          </a:xfrm>
          <a:prstGeom prst="rect">
            <a:avLst/>
          </a:prstGeom>
        </p:spPr>
      </p:pic>
      <p:sp>
        <p:nvSpPr>
          <p:cNvPr id="6" name="Прямоугольник 5"/>
          <p:cNvSpPr/>
          <p:nvPr/>
        </p:nvSpPr>
        <p:spPr>
          <a:xfrm>
            <a:off x="952500" y="490671"/>
            <a:ext cx="8096250" cy="584775"/>
          </a:xfrm>
          <a:prstGeom prst="rect">
            <a:avLst/>
          </a:prstGeom>
        </p:spPr>
        <p:txBody>
          <a:bodyPr wrap="square">
            <a:spAutoFit/>
          </a:bodyPr>
          <a:lstStyle/>
          <a:p>
            <a:pPr algn="ctr"/>
            <a:r>
              <a:rPr lang="ru-RU" sz="1600" b="1" dirty="0">
                <a:solidFill>
                  <a:srgbClr val="C00000"/>
                </a:solidFill>
              </a:rPr>
              <a:t>Заключение мирового, медиативного и </a:t>
            </a:r>
            <a:r>
              <a:rPr lang="ru-RU" sz="1600" b="1" dirty="0" err="1">
                <a:solidFill>
                  <a:srgbClr val="C00000"/>
                </a:solidFill>
              </a:rPr>
              <a:t>партисипативного</a:t>
            </a:r>
            <a:r>
              <a:rPr lang="ru-RU" sz="1600" b="1" dirty="0">
                <a:solidFill>
                  <a:srgbClr val="C00000"/>
                </a:solidFill>
              </a:rPr>
              <a:t> соглашения в рамках судебного </a:t>
            </a:r>
            <a:r>
              <a:rPr lang="ru-RU" sz="1600" b="1" dirty="0" smtClean="0">
                <a:solidFill>
                  <a:srgbClr val="C00000"/>
                </a:solidFill>
              </a:rPr>
              <a:t>разбирательства</a:t>
            </a:r>
            <a:endParaRPr lang="ru-RU" sz="1600" b="1" dirty="0">
              <a:solidFill>
                <a:srgbClr val="C00000"/>
              </a:solidFill>
            </a:endParaRPr>
          </a:p>
        </p:txBody>
      </p:sp>
      <p:sp>
        <p:nvSpPr>
          <p:cNvPr id="7" name="Прямоугольник 6"/>
          <p:cNvSpPr/>
          <p:nvPr/>
        </p:nvSpPr>
        <p:spPr>
          <a:xfrm>
            <a:off x="498765" y="1151646"/>
            <a:ext cx="8527472" cy="4247317"/>
          </a:xfrm>
          <a:prstGeom prst="rect">
            <a:avLst/>
          </a:prstGeom>
        </p:spPr>
        <p:txBody>
          <a:bodyPr wrap="square">
            <a:spAutoFit/>
          </a:bodyPr>
          <a:lstStyle/>
          <a:p>
            <a:pPr algn="just" fontAlgn="base"/>
            <a:r>
              <a:rPr lang="ru-RU" sz="1000" dirty="0"/>
              <a:t>Общие положения мирового соглашения, соглашения о медиации и </a:t>
            </a:r>
            <a:r>
              <a:rPr lang="ru-RU" sz="1000" dirty="0" err="1"/>
              <a:t>партисипативного</a:t>
            </a:r>
            <a:r>
              <a:rPr lang="ru-RU" sz="1000" dirty="0"/>
              <a:t> соглашения:</a:t>
            </a:r>
          </a:p>
          <a:p>
            <a:pPr algn="just" fontAlgn="base"/>
            <a:r>
              <a:rPr lang="ru-RU" sz="1000" dirty="0"/>
              <a:t>1. Утверждаются судом (судьей) и выноситься определение об утверждении соглашения. </a:t>
            </a:r>
          </a:p>
          <a:p>
            <a:pPr algn="just" fontAlgn="base"/>
            <a:r>
              <a:rPr lang="ru-RU" sz="1000" dirty="0"/>
              <a:t>2. Могут быть заключены до удаления суда для вынесения решения в судах первой, апелляционной, кассационной инстанций. Медиативное и мировое соглашение могут быть заключены на стадии исполнения судебного акта.</a:t>
            </a:r>
          </a:p>
          <a:p>
            <a:pPr algn="just" fontAlgn="base"/>
            <a:r>
              <a:rPr lang="ru-RU" sz="1000" dirty="0"/>
              <a:t>3. Суд не утверждает соглашение, если оно противоречит закону или нарушает права и законные интересы других лиц. В случае отказа в утверждении соглашения суд выносит об этом определение, которое не подлежит обжалованию. </a:t>
            </a:r>
          </a:p>
          <a:p>
            <a:pPr algn="just" fontAlgn="base"/>
            <a:r>
              <a:rPr lang="ru-RU" sz="1000" dirty="0"/>
              <a:t>4. Заключение соглашения под отлагательным условием не допускается. Отлагательное условие – это конкретная ситуация, возникающая при определенных обстоятельствах, которые согласованы сторонами.</a:t>
            </a:r>
          </a:p>
          <a:p>
            <a:pPr algn="just" fontAlgn="base"/>
            <a:r>
              <a:rPr lang="ru-RU" sz="1000" dirty="0"/>
              <a:t>5. В соглашении могут содержаться условия об отсрочке или рассрочке исполнения обязательств ответчиком с указанием сроков отсрочки или рассрочки; уступке права требования; полном или частичном прощении либо признании долга; распределении судебных расходов; условиях принудительного исполнения соглашения и иные условия, не противоречащие закону.</a:t>
            </a:r>
          </a:p>
          <a:p>
            <a:pPr algn="just" fontAlgn="base"/>
            <a:r>
              <a:rPr lang="ru-RU" sz="1000" dirty="0"/>
              <a:t>6. Если в соглашении отсутствует условие о распределении судебных расходов, они считаются взаимно погашенными.</a:t>
            </a:r>
          </a:p>
          <a:p>
            <a:pPr algn="just" fontAlgn="base"/>
            <a:r>
              <a:rPr lang="ru-RU" sz="1000" dirty="0"/>
              <a:t>7. Право на подписание соглашения представителем стороны должно быть специально предусмотрено в доверенности представителя.</a:t>
            </a:r>
          </a:p>
          <a:p>
            <a:pPr algn="just" fontAlgn="base"/>
            <a:r>
              <a:rPr lang="ru-RU" sz="1000" dirty="0"/>
              <a:t>8. Ходатайство сторон об утверждении соглашения рассматривается судом в судебном заседании. В случае неявки сторон и отсутствия заявления о рассмотрении ходатайства без их участия ходатайство об утверждении соглашения судом не рассматривается.</a:t>
            </a:r>
          </a:p>
          <a:p>
            <a:pPr algn="just" fontAlgn="base"/>
            <a:r>
              <a:rPr lang="ru-RU" sz="1000" dirty="0"/>
              <a:t>9. Истцу возвращается уплаченная им государственная пошлина.</a:t>
            </a:r>
          </a:p>
          <a:p>
            <a:pPr algn="just" fontAlgn="base"/>
            <a:r>
              <a:rPr lang="ru-RU" sz="1000" dirty="0"/>
              <a:t>10. Соглашение, заключенное на стадии исполнения судебного акта, представляется на утверждение в суд первой инстанции по месту исполнения судебного акта или в суд, вынесший указанный судебный акт.</a:t>
            </a:r>
          </a:p>
          <a:p>
            <a:pPr algn="just" fontAlgn="base"/>
            <a:r>
              <a:rPr lang="ru-RU" sz="1000" dirty="0"/>
              <a:t>11. На определение об утверждении соглашения может быть подана частная жалоба в суд апелляционной инстанции.</a:t>
            </a:r>
          </a:p>
          <a:p>
            <a:pPr algn="just" fontAlgn="base"/>
            <a:r>
              <a:rPr lang="ru-RU" sz="1000" dirty="0"/>
              <a:t>12. Соглашение, не исполненное добровольно, подлежит принудительному исполнению на основании исполнительного листа, выдаваемого судом по ходатайству лица, заключившего соглашение.</a:t>
            </a:r>
          </a:p>
          <a:p>
            <a:pPr algn="just" fontAlgn="base"/>
            <a:r>
              <a:rPr lang="ru-RU" sz="1000" dirty="0"/>
              <a:t> </a:t>
            </a:r>
          </a:p>
          <a:p>
            <a:pPr algn="just" fontAlgn="base"/>
            <a:r>
              <a:rPr lang="ru-RU" sz="1000" b="1" dirty="0"/>
              <a:t>Различие соглашений состоит в обязательных участниках.</a:t>
            </a:r>
            <a:endParaRPr lang="ru-RU" sz="1000" dirty="0"/>
          </a:p>
          <a:p>
            <a:pPr algn="just" fontAlgn="base"/>
            <a:r>
              <a:rPr lang="ru-RU" sz="1000" b="1" dirty="0"/>
              <a:t>Мировое соглашение:</a:t>
            </a:r>
            <a:r>
              <a:rPr lang="ru-RU" sz="1000" dirty="0"/>
              <a:t> стороны и/или представители, а также суд.</a:t>
            </a:r>
          </a:p>
          <a:p>
            <a:pPr algn="just" fontAlgn="base"/>
            <a:r>
              <a:rPr lang="ru-RU" sz="1000" b="1" dirty="0"/>
              <a:t>Соглашение о медиации:</a:t>
            </a:r>
            <a:r>
              <a:rPr lang="ru-RU" sz="1000" dirty="0"/>
              <a:t> стороны и/или представители при содействии судьи или медиатора (необходимо представление договора). </a:t>
            </a:r>
          </a:p>
          <a:p>
            <a:pPr algn="just" fontAlgn="base"/>
            <a:r>
              <a:rPr lang="ru-RU" sz="1000" b="1" dirty="0" err="1"/>
              <a:t>Партисипативное</a:t>
            </a:r>
            <a:r>
              <a:rPr lang="ru-RU" sz="1000" b="1" dirty="0"/>
              <a:t> соглашение:</a:t>
            </a:r>
            <a:r>
              <a:rPr lang="ru-RU" sz="1000" dirty="0"/>
              <a:t> стороны, при обязательном участии представителей сторон (юридических консультантов или адвокатов), в дальнейшем утверждается судом.</a:t>
            </a:r>
          </a:p>
        </p:txBody>
      </p:sp>
    </p:spTree>
    <p:extLst>
      <p:ext uri="{BB962C8B-B14F-4D97-AF65-F5344CB8AC3E}">
        <p14:creationId xmlns:p14="http://schemas.microsoft.com/office/powerpoint/2010/main" val="4278919477"/>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4242</TotalTime>
  <Words>1850</Words>
  <Application>Microsoft Office PowerPoint</Application>
  <PresentationFormat>Произвольный</PresentationFormat>
  <Paragraphs>174</Paragraphs>
  <Slides>18</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Взыскание проблемной задолженности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Microsoft Office</dc:creator>
  <cp:lastModifiedBy>Элина Черногрицкая</cp:lastModifiedBy>
  <cp:revision>264</cp:revision>
  <dcterms:created xsi:type="dcterms:W3CDTF">2020-09-30T04:12:22Z</dcterms:created>
  <dcterms:modified xsi:type="dcterms:W3CDTF">2022-02-04T02:30:24Z</dcterms:modified>
</cp:coreProperties>
</file>